
<file path=[Content_Types].xml><?xml version="1.0" encoding="utf-8"?>
<Types xmlns="http://schemas.openxmlformats.org/package/2006/content-types">
  <Default Extension="png" ContentType="image/png"/>
  <Default Extension="webp" ContentType="image/webp"/>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6" autoAdjust="0"/>
    <p:restoredTop sz="94660"/>
  </p:normalViewPr>
  <p:slideViewPr>
    <p:cSldViewPr snapToGrid="0">
      <p:cViewPr varScale="1">
        <p:scale>
          <a:sx n="104" d="100"/>
          <a:sy n="104" d="100"/>
        </p:scale>
        <p:origin x="138"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17A4AE-7B74-4CEF-A674-5FDC760BAF26}" type="datetimeFigureOut">
              <a:rPr lang="ru-RU" smtClean="0"/>
              <a:t>24.06.2024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837194-05D0-4E1F-B9DD-4C8CC945167F}" type="slidenum">
              <a:rPr lang="ru-RU" smtClean="0"/>
              <a:t>‹#›</a:t>
            </a:fld>
            <a:endParaRPr lang="ru-RU"/>
          </a:p>
        </p:txBody>
      </p:sp>
    </p:spTree>
    <p:extLst>
      <p:ext uri="{BB962C8B-B14F-4D97-AF65-F5344CB8AC3E}">
        <p14:creationId xmlns:p14="http://schemas.microsoft.com/office/powerpoint/2010/main" val="1378452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49A0D8F-5736-42C3-B61E-0A9AE0033D62}" type="slidenum">
              <a:rPr lang="ru-RU" smtClean="0"/>
              <a:t>6</a:t>
            </a:fld>
            <a:endParaRPr lang="ru-RU"/>
          </a:p>
        </p:txBody>
      </p:sp>
    </p:spTree>
    <p:extLst>
      <p:ext uri="{BB962C8B-B14F-4D97-AF65-F5344CB8AC3E}">
        <p14:creationId xmlns:p14="http://schemas.microsoft.com/office/powerpoint/2010/main" val="1810108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49A0D8F-5736-42C3-B61E-0A9AE0033D62}" type="slidenum">
              <a:rPr lang="ru-RU" smtClean="0"/>
              <a:t>10</a:t>
            </a:fld>
            <a:endParaRPr lang="ru-RU"/>
          </a:p>
        </p:txBody>
      </p:sp>
    </p:spTree>
    <p:extLst>
      <p:ext uri="{BB962C8B-B14F-4D97-AF65-F5344CB8AC3E}">
        <p14:creationId xmlns:p14="http://schemas.microsoft.com/office/powerpoint/2010/main" val="120945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549A0D8F-5736-42C3-B61E-0A9AE0033D62}" type="slidenum">
              <a:rPr lang="ru-RU" smtClean="0"/>
              <a:t>40</a:t>
            </a:fld>
            <a:endParaRPr lang="ru-RU"/>
          </a:p>
        </p:txBody>
      </p:sp>
    </p:spTree>
    <p:extLst>
      <p:ext uri="{BB962C8B-B14F-4D97-AF65-F5344CB8AC3E}">
        <p14:creationId xmlns:p14="http://schemas.microsoft.com/office/powerpoint/2010/main" val="843899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549A0D8F-5736-42C3-B61E-0A9AE0033D62}" type="slidenum">
              <a:rPr lang="ru-RU" smtClean="0"/>
              <a:t>48</a:t>
            </a:fld>
            <a:endParaRPr lang="ru-RU"/>
          </a:p>
        </p:txBody>
      </p:sp>
    </p:spTree>
    <p:extLst>
      <p:ext uri="{BB962C8B-B14F-4D97-AF65-F5344CB8AC3E}">
        <p14:creationId xmlns:p14="http://schemas.microsoft.com/office/powerpoint/2010/main" val="2303265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48F466E-7A44-4B81-A04D-A757B79182DF}" type="datetimeFigureOut">
              <a:rPr lang="ru-RU" smtClean="0"/>
              <a:t>24.06.2024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2527581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8F466E-7A44-4B81-A04D-A757B79182DF}" type="datetimeFigureOut">
              <a:rPr lang="ru-RU" smtClean="0"/>
              <a:t>24.06.2024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411897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48F466E-7A44-4B81-A04D-A757B79182DF}" type="datetimeFigureOut">
              <a:rPr lang="ru-RU" smtClean="0"/>
              <a:t>24.06.2024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1728305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48F466E-7A44-4B81-A04D-A757B79182DF}" type="datetimeFigureOut">
              <a:rPr lang="ru-RU" smtClean="0"/>
              <a:t>24.06.2024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4143844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48F466E-7A44-4B81-A04D-A757B79182DF}" type="datetimeFigureOut">
              <a:rPr lang="ru-RU" smtClean="0"/>
              <a:t>24.06.2024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3038109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48F466E-7A44-4B81-A04D-A757B79182DF}" type="datetimeFigureOut">
              <a:rPr lang="ru-RU" smtClean="0"/>
              <a:t>24.06.2024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1263434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48F466E-7A44-4B81-A04D-A757B79182DF}" type="datetimeFigureOut">
              <a:rPr lang="ru-RU" smtClean="0"/>
              <a:t>24.06.2024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1234306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8F466E-7A44-4B81-A04D-A757B79182DF}" type="datetimeFigureOut">
              <a:rPr lang="ru-RU" smtClean="0"/>
              <a:t>24.06.2024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1436292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48F466E-7A44-4B81-A04D-A757B79182DF}" type="datetimeFigureOut">
              <a:rPr lang="ru-RU" smtClean="0"/>
              <a:t>24.06.2024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1410324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8F466E-7A44-4B81-A04D-A757B79182DF}" type="datetimeFigureOut">
              <a:rPr lang="ru-RU" smtClean="0"/>
              <a:t>24.06.2024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2643070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8F466E-7A44-4B81-A04D-A757B79182DF}" type="datetimeFigureOut">
              <a:rPr lang="ru-RU" smtClean="0"/>
              <a:t>24.06.2024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C8E3214-774F-4663-A55C-9E94C031E052}" type="slidenum">
              <a:rPr lang="ru-RU" smtClean="0"/>
              <a:t>‹#›</a:t>
            </a:fld>
            <a:endParaRPr lang="ru-RU"/>
          </a:p>
        </p:txBody>
      </p:sp>
    </p:spTree>
    <p:extLst>
      <p:ext uri="{BB962C8B-B14F-4D97-AF65-F5344CB8AC3E}">
        <p14:creationId xmlns:p14="http://schemas.microsoft.com/office/powerpoint/2010/main" val="1768510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F466E-7A44-4B81-A04D-A757B79182DF}" type="datetimeFigureOut">
              <a:rPr lang="ru-RU" smtClean="0"/>
              <a:t>24.06.2024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E3214-774F-4663-A55C-9E94C031E052}" type="slidenum">
              <a:rPr lang="ru-RU" smtClean="0"/>
              <a:t>‹#›</a:t>
            </a:fld>
            <a:endParaRPr lang="ru-RU"/>
          </a:p>
        </p:txBody>
      </p:sp>
    </p:spTree>
    <p:extLst>
      <p:ext uri="{BB962C8B-B14F-4D97-AF65-F5344CB8AC3E}">
        <p14:creationId xmlns:p14="http://schemas.microsoft.com/office/powerpoint/2010/main" val="2786870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bolyarschool.obrvrn.ru/pupils/schedule/"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base.garant.ru/70291362/"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base.garant.ru/12184522/741609f9002bd54a24e5c49cb5af953b/#block_21"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garant.ru/products/ipo/prime/doc/407991235/#1515"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7.web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base.garant.ru/12184522/3d3a9e2eb4f30c73ea6671464e2a54b5/#block_10" TargetMode="External"/><Relationship Id="rId2" Type="http://schemas.openxmlformats.org/officeDocument/2006/relationships/hyperlink" Target="https://base.garant.ru/12184522/741609f9002bd54a24e5c49cb5af953b/#block_21"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查看图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1968" y="0"/>
            <a:ext cx="542003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541868" y="2162899"/>
            <a:ext cx="6349999" cy="2387600"/>
          </a:xfrm>
        </p:spPr>
        <p:txBody>
          <a:bodyPr>
            <a:noAutofit/>
          </a:bodyPr>
          <a:lstStyle/>
          <a:p>
            <a:pPr algn="l"/>
            <a:r>
              <a:rPr lang="ru-RU" sz="3200" b="1" dirty="0">
                <a:latin typeface="+mn-lt"/>
              </a:rPr>
              <a:t>"Изменения в требованиях к структуре официального сайта ОО и формату представления информации с </a:t>
            </a:r>
            <a:r>
              <a:rPr lang="en-US" sz="3200" b="1" dirty="0">
                <a:latin typeface="+mn-lt"/>
              </a:rPr>
              <a:t>0</a:t>
            </a:r>
            <a:r>
              <a:rPr lang="ru-RU" sz="3200" b="1" dirty="0">
                <a:latin typeface="+mn-lt"/>
              </a:rPr>
              <a:t>1.09.2024"</a:t>
            </a:r>
          </a:p>
        </p:txBody>
      </p:sp>
      <p:pic>
        <p:nvPicPr>
          <p:cNvPr id="1026" name="Picture 2" descr="查看图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344" y="905933"/>
            <a:ext cx="5974656" cy="5372630"/>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p:cNvPicPr>
            <a:picLocks noChangeAspect="1"/>
          </p:cNvPicPr>
          <p:nvPr/>
        </p:nvPicPr>
        <p:blipFill>
          <a:blip r:embed="rId4">
            <a:biLevel thresh="50000"/>
            <a:extLst>
              <a:ext uri="{28A0092B-C50C-407E-A947-70E740481C1C}">
                <a14:useLocalDpi xmlns:a14="http://schemas.microsoft.com/office/drawing/2010/main" val="0"/>
              </a:ext>
            </a:extLst>
          </a:blip>
          <a:stretch>
            <a:fillRect/>
          </a:stretch>
        </p:blipFill>
        <p:spPr>
          <a:xfrm>
            <a:off x="345736" y="-220237"/>
            <a:ext cx="3033870" cy="1934308"/>
          </a:xfrm>
          <a:prstGeom prst="rect">
            <a:avLst/>
          </a:prstGeom>
        </p:spPr>
      </p:pic>
    </p:spTree>
    <p:extLst>
      <p:ext uri="{BB962C8B-B14F-4D97-AF65-F5344CB8AC3E}">
        <p14:creationId xmlns:p14="http://schemas.microsoft.com/office/powerpoint/2010/main" val="3404866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11087" y="36216"/>
            <a:ext cx="9570267" cy="1325563"/>
          </a:xfrm>
        </p:spPr>
        <p:txBody>
          <a:bodyPr/>
          <a:lstStyle/>
          <a:p>
            <a:r>
              <a:rPr lang="ru-RU" b="1" dirty="0">
                <a:latin typeface="+mn-lt"/>
              </a:rPr>
              <a:t>Нормативные правовые акты</a:t>
            </a:r>
          </a:p>
        </p:txBody>
      </p:sp>
      <p:sp>
        <p:nvSpPr>
          <p:cNvPr id="3" name="Объект 2"/>
          <p:cNvSpPr>
            <a:spLocks noGrp="1"/>
          </p:cNvSpPr>
          <p:nvPr>
            <p:ph idx="1"/>
          </p:nvPr>
        </p:nvSpPr>
        <p:spPr>
          <a:xfrm>
            <a:off x="1311087" y="1330916"/>
            <a:ext cx="8709213" cy="4709399"/>
          </a:xfrm>
        </p:spPr>
        <p:txBody>
          <a:bodyPr>
            <a:noAutofit/>
          </a:bodyPr>
          <a:lstStyle/>
          <a:p>
            <a:pPr marL="0" indent="0" algn="just">
              <a:lnSpc>
                <a:spcPct val="110000"/>
              </a:lnSpc>
              <a:buNone/>
            </a:pPr>
            <a:r>
              <a:rPr lang="ru-RU" sz="1800" dirty="0">
                <a:latin typeface="+mn-lt"/>
              </a:rPr>
              <a:t>Федеральный закон от 29.12.2012 № 273-ФЗ «Об образовании в Российской Федерации» (статья 29)</a:t>
            </a:r>
          </a:p>
          <a:p>
            <a:pPr marL="0" indent="0" algn="just">
              <a:lnSpc>
                <a:spcPct val="110000"/>
              </a:lnSpc>
              <a:buNone/>
            </a:pPr>
            <a:r>
              <a:rPr lang="ru-RU" sz="1800" dirty="0">
                <a:latin typeface="+mn-lt"/>
              </a:rPr>
              <a:t>Правила 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утверждённые постановление Правительства РФ от 20 октября 2021 г. N 1802</a:t>
            </a:r>
          </a:p>
          <a:p>
            <a:pPr marL="0" indent="0" algn="just">
              <a:lnSpc>
                <a:spcPct val="110000"/>
              </a:lnSpc>
              <a:buNone/>
            </a:pPr>
            <a:r>
              <a:rPr lang="ru-RU" sz="1800" dirty="0">
                <a:solidFill>
                  <a:srgbClr val="FF0000"/>
                </a:solidFill>
                <a:latin typeface="+mn-lt"/>
              </a:rPr>
              <a:t>Требования к структуре официального сайте образовательной организации в информационно-телекоммуникационной сети «Интернет» и формату представления информации, утверждённые приказом </a:t>
            </a:r>
            <a:r>
              <a:rPr lang="ru-RU" sz="1800" dirty="0" err="1">
                <a:solidFill>
                  <a:srgbClr val="FF0000"/>
                </a:solidFill>
                <a:latin typeface="+mn-lt"/>
              </a:rPr>
              <a:t>Рособрнадзора</a:t>
            </a:r>
            <a:r>
              <a:rPr lang="ru-RU" sz="1800" dirty="0">
                <a:solidFill>
                  <a:srgbClr val="FF0000"/>
                </a:solidFill>
                <a:latin typeface="+mn-lt"/>
              </a:rPr>
              <a:t> от 14.08.2020 № 831 (действуют до 31.08.2024)</a:t>
            </a:r>
          </a:p>
          <a:p>
            <a:pPr marL="0" indent="0" algn="just">
              <a:lnSpc>
                <a:spcPct val="110000"/>
              </a:lnSpc>
              <a:buNone/>
            </a:pPr>
            <a:r>
              <a:rPr lang="ru-RU" sz="1800" dirty="0">
                <a:latin typeface="+mn-lt"/>
              </a:rPr>
              <a:t>Требования к структуре официального сайта образовательной организации в информационно-телекоммуникационной сети «Интернет» и формату представления информации, </a:t>
            </a:r>
            <a:r>
              <a:rPr lang="ru-RU" sz="1800" dirty="0">
                <a:solidFill>
                  <a:srgbClr val="00B050"/>
                </a:solidFill>
                <a:latin typeface="+mn-lt"/>
              </a:rPr>
              <a:t>утверждённые приказом </a:t>
            </a:r>
            <a:r>
              <a:rPr lang="ru-RU" sz="1800" dirty="0" err="1">
                <a:solidFill>
                  <a:srgbClr val="00B050"/>
                </a:solidFill>
                <a:latin typeface="+mn-lt"/>
              </a:rPr>
              <a:t>Рособрнадзора</a:t>
            </a:r>
            <a:r>
              <a:rPr lang="ru-RU" sz="1800" dirty="0">
                <a:solidFill>
                  <a:srgbClr val="00B050"/>
                </a:solidFill>
                <a:latin typeface="+mn-lt"/>
              </a:rPr>
              <a:t> от 04.08.2023 № 1493 (действуют с 01.09.2024)</a:t>
            </a:r>
            <a:endParaRPr lang="ru-RU" sz="1100" dirty="0">
              <a:solidFill>
                <a:srgbClr val="00B050"/>
              </a:solidFill>
              <a:latin typeface="+mn-lt"/>
            </a:endParaRPr>
          </a:p>
        </p:txBody>
      </p:sp>
      <p:pic>
        <p:nvPicPr>
          <p:cNvPr id="3074" name="Picture 2" descr="查看图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7930" y="3767097"/>
            <a:ext cx="5334000" cy="5334001"/>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68;p16"/>
          <p:cNvPicPr preferRelativeResize="0"/>
          <p:nvPr/>
        </p:nvPicPr>
        <p:blipFill rotWithShape="1">
          <a:blip r:embed="rId3">
            <a:alphaModFix/>
          </a:blip>
          <a:srcRect t="54895"/>
          <a:stretch/>
        </p:blipFill>
        <p:spPr>
          <a:xfrm rot="16200000">
            <a:off x="-990625" y="900093"/>
            <a:ext cx="3096286" cy="1368532"/>
          </a:xfrm>
          <a:prstGeom prst="rect">
            <a:avLst/>
          </a:prstGeom>
          <a:noFill/>
          <a:ln>
            <a:noFill/>
          </a:ln>
        </p:spPr>
      </p:pic>
      <p:pic>
        <p:nvPicPr>
          <p:cNvPr id="4" name="Рисунок 3">
            <a:extLst>
              <a:ext uri="{FF2B5EF4-FFF2-40B4-BE49-F238E27FC236}">
                <a16:creationId xmlns="" xmlns:a16="http://schemas.microsoft.com/office/drawing/2014/main" id="{60AB8303-3D65-05E4-DE85-7011DEF56962}"/>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390333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Скругленный прямоугольник 11"/>
          <p:cNvSpPr/>
          <p:nvPr/>
        </p:nvSpPr>
        <p:spPr>
          <a:xfrm>
            <a:off x="228601" y="106135"/>
            <a:ext cx="5756730" cy="6811843"/>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1" name="Скругленный прямоугольник 10"/>
          <p:cNvSpPr/>
          <p:nvPr/>
        </p:nvSpPr>
        <p:spPr>
          <a:xfrm>
            <a:off x="6213931" y="106136"/>
            <a:ext cx="5756730" cy="6811843"/>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 name="TextBox 2"/>
          <p:cNvSpPr txBox="1"/>
          <p:nvPr/>
        </p:nvSpPr>
        <p:spPr>
          <a:xfrm>
            <a:off x="444501" y="546100"/>
            <a:ext cx="5308600" cy="3416320"/>
          </a:xfrm>
          <a:prstGeom prst="rect">
            <a:avLst/>
          </a:prstGeom>
          <a:noFill/>
        </p:spPr>
        <p:txBody>
          <a:bodyPr wrap="square" rtlCol="0">
            <a:spAutoFit/>
          </a:bodyPr>
          <a:lstStyle/>
          <a:p>
            <a:pPr algn="ctr"/>
            <a:r>
              <a:rPr lang="ru-RU" dirty="0"/>
              <a:t>Образовательные организации </a:t>
            </a:r>
            <a:r>
              <a:rPr lang="ru-RU" dirty="0">
                <a:solidFill>
                  <a:srgbClr val="C00000"/>
                </a:solidFill>
              </a:rPr>
              <a:t>формируют открытые и общедоступные информационные ресурсы</a:t>
            </a:r>
            <a:r>
              <a:rPr lang="ru-RU" dirty="0"/>
              <a:t>, содержащие информацию об их деятельности, и обеспечивают доступ к таким ресурсам посредством размещения их в информационно-телекоммуникационных сетях, </a:t>
            </a:r>
            <a:br>
              <a:rPr lang="ru-RU" dirty="0"/>
            </a:br>
            <a:r>
              <a:rPr lang="ru-RU" dirty="0">
                <a:solidFill>
                  <a:srgbClr val="C00000"/>
                </a:solidFill>
              </a:rPr>
              <a:t>в том числе на официальном сайте</a:t>
            </a:r>
            <a:r>
              <a:rPr lang="ru-RU" dirty="0"/>
              <a:t> в сети «Интернет»</a:t>
            </a:r>
          </a:p>
          <a:p>
            <a:pPr algn="ctr"/>
            <a:endParaRPr lang="ru-RU" dirty="0"/>
          </a:p>
          <a:p>
            <a:pPr algn="ctr"/>
            <a:endParaRPr lang="ru-RU" dirty="0"/>
          </a:p>
          <a:p>
            <a:pPr algn="ctr"/>
            <a:r>
              <a:rPr lang="ru-RU" dirty="0"/>
              <a:t>(официальный сайт образовательной организации проверяется органами контроля (надзора)</a:t>
            </a:r>
          </a:p>
        </p:txBody>
      </p:sp>
      <p:sp>
        <p:nvSpPr>
          <p:cNvPr id="5" name="TextBox 4"/>
          <p:cNvSpPr txBox="1"/>
          <p:nvPr/>
        </p:nvSpPr>
        <p:spPr>
          <a:xfrm>
            <a:off x="6464301" y="596900"/>
            <a:ext cx="5308600" cy="1477328"/>
          </a:xfrm>
          <a:prstGeom prst="rect">
            <a:avLst/>
          </a:prstGeom>
          <a:noFill/>
        </p:spPr>
        <p:txBody>
          <a:bodyPr wrap="square" rtlCol="0">
            <a:spAutoFit/>
          </a:bodyPr>
          <a:lstStyle/>
          <a:p>
            <a:pPr algn="ctr"/>
            <a:r>
              <a:rPr lang="ru-RU" dirty="0">
                <a:solidFill>
                  <a:srgbClr val="C00000"/>
                </a:solidFill>
              </a:rPr>
              <a:t>Мониторинг в сфере образования осуществляется </a:t>
            </a:r>
            <a:r>
              <a:rPr lang="ru-RU" dirty="0"/>
              <a:t>на основе данных федерального статистического наблюдения, обследований, социологических обследований, а также </a:t>
            </a:r>
            <a:r>
              <a:rPr lang="ru-RU" dirty="0">
                <a:solidFill>
                  <a:srgbClr val="C00000"/>
                </a:solidFill>
              </a:rPr>
              <a:t>информации на официальных сайтах образовательных организаций</a:t>
            </a:r>
          </a:p>
        </p:txBody>
      </p:sp>
      <p:sp>
        <p:nvSpPr>
          <p:cNvPr id="6" name="TextBox 5"/>
          <p:cNvSpPr txBox="1"/>
          <p:nvPr/>
        </p:nvSpPr>
        <p:spPr>
          <a:xfrm>
            <a:off x="6540501" y="5166121"/>
            <a:ext cx="5308600" cy="1477328"/>
          </a:xfrm>
          <a:prstGeom prst="rect">
            <a:avLst/>
          </a:prstGeom>
          <a:noFill/>
        </p:spPr>
        <p:txBody>
          <a:bodyPr wrap="square" rtlCol="0">
            <a:spAutoFit/>
          </a:bodyPr>
          <a:lstStyle/>
          <a:p>
            <a:pPr algn="ctr"/>
            <a:r>
              <a:rPr lang="ru-RU" i="1" dirty="0"/>
              <a:t>ст.97 Федерального закона от 29.12.2012 № 273-ФЗ «Об образовании в Российской Федерации», постановление Правительства РФ от 05.08.2013 № 662 «Об осуществлении мониторинга системы образования»</a:t>
            </a:r>
          </a:p>
        </p:txBody>
      </p:sp>
      <p:sp>
        <p:nvSpPr>
          <p:cNvPr id="7" name="TextBox 6"/>
          <p:cNvSpPr txBox="1"/>
          <p:nvPr/>
        </p:nvSpPr>
        <p:spPr>
          <a:xfrm>
            <a:off x="457201" y="5623321"/>
            <a:ext cx="5308600" cy="923330"/>
          </a:xfrm>
          <a:prstGeom prst="rect">
            <a:avLst/>
          </a:prstGeom>
          <a:noFill/>
        </p:spPr>
        <p:txBody>
          <a:bodyPr wrap="square" rtlCol="0">
            <a:spAutoFit/>
          </a:bodyPr>
          <a:lstStyle/>
          <a:p>
            <a:pPr algn="ctr"/>
            <a:r>
              <a:rPr lang="ru-RU" i="1" dirty="0"/>
              <a:t>ч.1 ст.29 Федерального закона от 29.12.20212 №273-ФЗ «Об образовании в Российской Федерации»</a:t>
            </a:r>
          </a:p>
        </p:txBody>
      </p:sp>
    </p:spTree>
    <p:extLst>
      <p:ext uri="{BB962C8B-B14F-4D97-AF65-F5344CB8AC3E}">
        <p14:creationId xmlns:p14="http://schemas.microsoft.com/office/powerpoint/2010/main" val="3931925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0B9AC439-C47C-C7BF-50E4-16ACF51FBED8}"/>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Скругленный прямоугольник 10"/>
          <p:cNvSpPr/>
          <p:nvPr/>
        </p:nvSpPr>
        <p:spPr>
          <a:xfrm>
            <a:off x="6378998" y="2590424"/>
            <a:ext cx="5029232" cy="3216197"/>
          </a:xfrm>
          <a:prstGeom prst="roundRect">
            <a:avLst/>
          </a:prstGeom>
          <a:solidFill>
            <a:schemeClr val="bg1"/>
          </a:solidFill>
          <a:ln>
            <a:noFill/>
          </a:ln>
          <a:effectLst>
            <a:outerShdw blurRad="482600" dist="38100" dir="5400000" sx="101000" sy="101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Прямоугольник 4"/>
          <p:cNvSpPr/>
          <p:nvPr/>
        </p:nvSpPr>
        <p:spPr>
          <a:xfrm>
            <a:off x="727385" y="202003"/>
            <a:ext cx="10521186" cy="830997"/>
          </a:xfrm>
          <a:prstGeom prst="rect">
            <a:avLst/>
          </a:prstGeom>
        </p:spPr>
        <p:txBody>
          <a:bodyPr wrap="square">
            <a:spAutoFit/>
          </a:bodyPr>
          <a:lstStyle/>
          <a:p>
            <a:r>
              <a:rPr lang="ru-RU" sz="2400" b="1" dirty="0">
                <a:solidFill>
                  <a:srgbClr val="C00000"/>
                </a:solidFill>
              </a:rPr>
              <a:t>Федеральный закон от 27.07.2006 N 149-ФЗ (ред. от 12.12.2023) </a:t>
            </a:r>
          </a:p>
          <a:p>
            <a:r>
              <a:rPr lang="ru-RU" sz="2400" b="1" dirty="0">
                <a:solidFill>
                  <a:srgbClr val="C00000"/>
                </a:solidFill>
              </a:rPr>
              <a:t>«Об информации, информационных технологиях и о защите информации»</a:t>
            </a:r>
          </a:p>
        </p:txBody>
      </p:sp>
      <p:sp>
        <p:nvSpPr>
          <p:cNvPr id="6" name="Прямоугольник 5"/>
          <p:cNvSpPr/>
          <p:nvPr/>
        </p:nvSpPr>
        <p:spPr>
          <a:xfrm>
            <a:off x="727386" y="1153626"/>
            <a:ext cx="10915605" cy="738664"/>
          </a:xfrm>
          <a:prstGeom prst="rect">
            <a:avLst/>
          </a:prstGeom>
        </p:spPr>
        <p:txBody>
          <a:bodyPr wrap="square">
            <a:spAutoFit/>
          </a:bodyPr>
          <a:lstStyle/>
          <a:p>
            <a:r>
              <a:rPr lang="ru-RU" sz="1400" b="1" i="0" dirty="0">
                <a:effectLst/>
              </a:rPr>
              <a:t>Сайт в сети «Интернет»</a:t>
            </a:r>
            <a:r>
              <a:rPr lang="ru-RU" sz="1400" b="0" i="0" dirty="0">
                <a:effectLst/>
              </a:rPr>
              <a:t> — это совокупность программ для электронных вычислительных машин и иной информации, содержащейся в информационной системе, доступ к которой обеспечивается посредством информационно-телекоммуникационной сети «Интернет» </a:t>
            </a:r>
            <a:r>
              <a:rPr lang="ru-RU" sz="1400" b="1" i="0" dirty="0">
                <a:effectLst/>
              </a:rPr>
              <a:t>по доменным именам и (или) по сетевым адресам</a:t>
            </a:r>
            <a:r>
              <a:rPr lang="ru-RU" sz="1400" b="0" i="0" dirty="0">
                <a:effectLst/>
              </a:rPr>
              <a:t>, позволяющим идентифицировать сайты в сети «Интернет».</a:t>
            </a:r>
            <a:endParaRPr lang="ru-RU" sz="1400" dirty="0"/>
          </a:p>
        </p:txBody>
      </p:sp>
      <p:sp>
        <p:nvSpPr>
          <p:cNvPr id="7" name="Прямоугольник 6"/>
          <p:cNvSpPr/>
          <p:nvPr/>
        </p:nvSpPr>
        <p:spPr>
          <a:xfrm>
            <a:off x="727385" y="2146717"/>
            <a:ext cx="10915605" cy="1815882"/>
          </a:xfrm>
          <a:prstGeom prst="rect">
            <a:avLst/>
          </a:prstGeom>
        </p:spPr>
        <p:txBody>
          <a:bodyPr wrap="square">
            <a:spAutoFit/>
          </a:bodyPr>
          <a:lstStyle/>
          <a:p>
            <a:r>
              <a:rPr lang="ru-RU" sz="1400" b="1" dirty="0"/>
              <a:t>Доменное имя </a:t>
            </a:r>
            <a:r>
              <a:rPr lang="ru-RU" sz="1400" dirty="0"/>
              <a:t>- обозначение символами, предназначенное для адресации сайтов в сети «Интернет» в целях обеспечения доступа к информации, размещенной в сети «Интернет»</a:t>
            </a:r>
          </a:p>
          <a:p>
            <a:endParaRPr lang="ru-RU" sz="1400" dirty="0"/>
          </a:p>
          <a:p>
            <a:r>
              <a:rPr lang="ru-RU" sz="1400" dirty="0"/>
              <a:t>Доменное имя сайта, где:</a:t>
            </a:r>
          </a:p>
          <a:p>
            <a:endParaRPr lang="ru-RU" sz="1400" dirty="0"/>
          </a:p>
          <a:p>
            <a:pPr marL="285750" indent="-285750">
              <a:buFontTx/>
              <a:buChar char="-"/>
            </a:pPr>
            <a:r>
              <a:rPr lang="ru-RU" sz="1400" dirty="0"/>
              <a:t>Имя сайта (наименование школы – </a:t>
            </a:r>
            <a:r>
              <a:rPr lang="ru-RU" sz="1400" dirty="0" err="1"/>
              <a:t>поддомен</a:t>
            </a:r>
            <a:r>
              <a:rPr lang="ru-RU" sz="1400" dirty="0"/>
              <a:t>, </a:t>
            </a:r>
            <a:r>
              <a:rPr lang="en-US" sz="1400" dirty="0" err="1"/>
              <a:t>obrvrn</a:t>
            </a:r>
            <a:r>
              <a:rPr lang="en-US" sz="1400" dirty="0"/>
              <a:t> </a:t>
            </a:r>
            <a:r>
              <a:rPr lang="ru-RU" sz="1400" dirty="0"/>
              <a:t>– домен)</a:t>
            </a:r>
          </a:p>
          <a:p>
            <a:pPr marL="285750" indent="-285750">
              <a:buFontTx/>
              <a:buChar char="-"/>
            </a:pPr>
            <a:r>
              <a:rPr lang="ru-RU" sz="1400" dirty="0"/>
              <a:t>Расширение сайта (</a:t>
            </a:r>
            <a:r>
              <a:rPr lang="en-US" sz="1400" dirty="0"/>
              <a:t>.</a:t>
            </a:r>
            <a:r>
              <a:rPr lang="en-US" sz="1400" dirty="0" err="1"/>
              <a:t>ru</a:t>
            </a:r>
            <a:r>
              <a:rPr lang="ru-RU" sz="1400" dirty="0"/>
              <a:t>)</a:t>
            </a:r>
          </a:p>
          <a:p>
            <a:endParaRPr lang="ru-RU" sz="1400" dirty="0"/>
          </a:p>
        </p:txBody>
      </p:sp>
      <p:sp>
        <p:nvSpPr>
          <p:cNvPr id="8" name="Прямоугольник 7"/>
          <p:cNvSpPr/>
          <p:nvPr/>
        </p:nvSpPr>
        <p:spPr>
          <a:xfrm>
            <a:off x="727385" y="3965549"/>
            <a:ext cx="5470215" cy="954107"/>
          </a:xfrm>
          <a:prstGeom prst="rect">
            <a:avLst/>
          </a:prstGeom>
        </p:spPr>
        <p:txBody>
          <a:bodyPr wrap="square">
            <a:spAutoFit/>
          </a:bodyPr>
          <a:lstStyle/>
          <a:p>
            <a:r>
              <a:rPr lang="ru-RU" sz="1400" b="1" dirty="0"/>
              <a:t>Сетевой адрес </a:t>
            </a:r>
            <a:r>
              <a:rPr lang="en-US" sz="1400" b="1" dirty="0"/>
              <a:t>(IP-</a:t>
            </a:r>
            <a:r>
              <a:rPr lang="ru-RU" sz="1400" b="1" dirty="0"/>
              <a:t>адрес) </a:t>
            </a:r>
            <a:r>
              <a:rPr lang="ru-RU" sz="1400" dirty="0"/>
              <a:t>- идентификатор в сети передачи данных, определяющий при оказании </a:t>
            </a:r>
            <a:r>
              <a:rPr lang="ru-RU" sz="1400" dirty="0" err="1"/>
              <a:t>телематических</a:t>
            </a:r>
            <a:r>
              <a:rPr lang="ru-RU" sz="1400" dirty="0"/>
              <a:t> услуг связи абонентский терминал или иные средства связи, входящие в информационную систему.</a:t>
            </a:r>
          </a:p>
        </p:txBody>
      </p:sp>
      <p:sp>
        <p:nvSpPr>
          <p:cNvPr id="9" name="Прямоугольник 8"/>
          <p:cNvSpPr/>
          <p:nvPr/>
        </p:nvSpPr>
        <p:spPr>
          <a:xfrm>
            <a:off x="727385" y="5220936"/>
            <a:ext cx="5651612" cy="1384995"/>
          </a:xfrm>
          <a:prstGeom prst="rect">
            <a:avLst/>
          </a:prstGeom>
        </p:spPr>
        <p:txBody>
          <a:bodyPr wrap="square">
            <a:spAutoFit/>
          </a:bodyPr>
          <a:lstStyle/>
          <a:p>
            <a:r>
              <a:rPr lang="ru-RU" sz="1400" b="1" dirty="0"/>
              <a:t>С</a:t>
            </a:r>
            <a:r>
              <a:rPr lang="ru-RU" sz="1400" b="1" i="0" dirty="0">
                <a:effectLst/>
              </a:rPr>
              <a:t>траница сайта в сети </a:t>
            </a:r>
            <a:r>
              <a:rPr lang="ru-RU" sz="1400" b="1" dirty="0"/>
              <a:t>«</a:t>
            </a:r>
            <a:r>
              <a:rPr lang="ru-RU" sz="1400" b="1" i="0" dirty="0">
                <a:effectLst/>
              </a:rPr>
              <a:t>Интернет» </a:t>
            </a:r>
            <a:r>
              <a:rPr lang="ru-RU" sz="1400" b="0" i="0" dirty="0">
                <a:effectLst/>
              </a:rPr>
              <a:t>- часть сайта в сети «Интернет», доступ к которой осуществляется по указателю, состоящему из доменного имени и символов, определенных владельцем сайта в сети </a:t>
            </a:r>
            <a:r>
              <a:rPr lang="ru-RU" sz="1400" dirty="0"/>
              <a:t>«</a:t>
            </a:r>
            <a:r>
              <a:rPr lang="ru-RU" sz="1400" b="0" i="0" dirty="0">
                <a:effectLst/>
              </a:rPr>
              <a:t>Интернет»</a:t>
            </a:r>
          </a:p>
          <a:p>
            <a:endParaRPr lang="ru-RU" sz="1400" dirty="0"/>
          </a:p>
          <a:p>
            <a:r>
              <a:rPr lang="ru-RU" sz="1400" dirty="0"/>
              <a:t>Пример: </a:t>
            </a:r>
            <a:r>
              <a:rPr lang="en-US" sz="1400" dirty="0">
                <a:hlinkClick r:id="rId2"/>
              </a:rPr>
              <a:t>https://bolyarschool.obrvrn.ru/pupils/schedule/</a:t>
            </a:r>
            <a:r>
              <a:rPr lang="ru-RU" sz="1400" dirty="0"/>
              <a:t> </a:t>
            </a:r>
          </a:p>
        </p:txBody>
      </p:sp>
      <p:pic>
        <p:nvPicPr>
          <p:cNvPr id="10" name="Рисунок 9"/>
          <p:cNvPicPr>
            <a:picLocks noChangeAspect="1"/>
          </p:cNvPicPr>
          <p:nvPr/>
        </p:nvPicPr>
        <p:blipFill rotWithShape="1">
          <a:blip r:embed="rId3"/>
          <a:srcRect l="6053" t="54760" r="55032"/>
          <a:stretch/>
        </p:blipFill>
        <p:spPr>
          <a:xfrm>
            <a:off x="6676571" y="2759069"/>
            <a:ext cx="4267202" cy="2931163"/>
          </a:xfrm>
          <a:prstGeom prst="rect">
            <a:avLst/>
          </a:prstGeom>
        </p:spPr>
      </p:pic>
      <p:pic>
        <p:nvPicPr>
          <p:cNvPr id="2" name="Рисунок 1">
            <a:extLst>
              <a:ext uri="{FF2B5EF4-FFF2-40B4-BE49-F238E27FC236}">
                <a16:creationId xmlns="" xmlns:a16="http://schemas.microsoft.com/office/drawing/2014/main" id="{B1547A83-8368-5B80-D517-6E18F5A34E24}"/>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pic>
        <p:nvPicPr>
          <p:cNvPr id="9218" name="Picture 2" descr="view image">
            <a:extLst>
              <a:ext uri="{FF2B5EF4-FFF2-40B4-BE49-F238E27FC236}">
                <a16:creationId xmlns="" xmlns:a16="http://schemas.microsoft.com/office/drawing/2014/main" id="{B98AF494-16B0-2EE4-99C9-59C7226037F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002799" y="2930968"/>
            <a:ext cx="878023" cy="878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387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707928"/>
            <a:ext cx="10469578" cy="4709399"/>
          </a:xfrm>
        </p:spPr>
        <p:txBody>
          <a:bodyPr/>
          <a:lstStyle/>
          <a:p>
            <a:pPr marL="0" indent="0">
              <a:lnSpc>
                <a:spcPct val="100000"/>
              </a:lnSpc>
              <a:buNone/>
            </a:pPr>
            <a:r>
              <a:rPr lang="ru-RU" sz="2400" dirty="0">
                <a:latin typeface="+mn-lt"/>
              </a:rPr>
              <a:t>Приказ Федеральной службы по надзору в сфере образования и науки от 04 августа 2023 г. № 1493 "Об утверждении Требований к структуре официального сайта образовательной организации в информационно-телекоммуникационной сети "Интернет" и формату представления информации</a:t>
            </a:r>
          </a:p>
          <a:p>
            <a:pPr marL="0" indent="0">
              <a:lnSpc>
                <a:spcPct val="100000"/>
              </a:lnSpc>
              <a:buNone/>
            </a:pPr>
            <a:r>
              <a:rPr lang="ru-RU" b="1" dirty="0">
                <a:solidFill>
                  <a:srgbClr val="C00000"/>
                </a:solidFill>
                <a:latin typeface="+mn-lt"/>
              </a:rPr>
              <a:t>Вступает в силу с 1 сентября 2024 г. и действует до </a:t>
            </a:r>
            <a:br>
              <a:rPr lang="ru-RU" b="1" dirty="0">
                <a:solidFill>
                  <a:srgbClr val="C00000"/>
                </a:solidFill>
                <a:latin typeface="+mn-lt"/>
              </a:rPr>
            </a:br>
            <a:r>
              <a:rPr lang="ru-RU" b="1" dirty="0">
                <a:solidFill>
                  <a:srgbClr val="C00000"/>
                </a:solidFill>
                <a:latin typeface="+mn-lt"/>
              </a:rPr>
              <a:t>1 марта 2028 г.</a:t>
            </a:r>
          </a:p>
          <a:p>
            <a:pPr>
              <a:lnSpc>
                <a:spcPct val="100000"/>
              </a:lnSpc>
            </a:pPr>
            <a:endParaRPr lang="ru-RU" b="1" dirty="0">
              <a:latin typeface="+mn-lt"/>
            </a:endParaRPr>
          </a:p>
        </p:txBody>
      </p:sp>
      <p:pic>
        <p:nvPicPr>
          <p:cNvPr id="8194"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1855" y="4198430"/>
            <a:ext cx="3450679" cy="2604286"/>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57;p14"/>
          <p:cNvPicPr preferRelativeResize="0"/>
          <p:nvPr/>
        </p:nvPicPr>
        <p:blipFill rotWithShape="1">
          <a:blip r:embed="rId3">
            <a:alphaModFix/>
          </a:blip>
          <a:srcRect t="60954" r="24338"/>
          <a:stretch/>
        </p:blipFill>
        <p:spPr>
          <a:xfrm>
            <a:off x="9469925" y="0"/>
            <a:ext cx="2722075" cy="1050937"/>
          </a:xfrm>
          <a:prstGeom prst="rect">
            <a:avLst/>
          </a:prstGeom>
          <a:noFill/>
          <a:ln>
            <a:noFill/>
          </a:ln>
        </p:spPr>
      </p:pic>
      <p:pic>
        <p:nvPicPr>
          <p:cNvPr id="2" name="Рисунок 1">
            <a:extLst>
              <a:ext uri="{FF2B5EF4-FFF2-40B4-BE49-F238E27FC236}">
                <a16:creationId xmlns="" xmlns:a16="http://schemas.microsoft.com/office/drawing/2014/main" id="{6426CF2B-B55B-8978-EE0D-050A3EE81F48}"/>
              </a:ext>
            </a:extLst>
          </p:cNvPr>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510674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2" name="Скругленный прямоугольник 21"/>
          <p:cNvSpPr/>
          <p:nvPr/>
        </p:nvSpPr>
        <p:spPr>
          <a:xfrm>
            <a:off x="326570" y="106136"/>
            <a:ext cx="11497129" cy="6811843"/>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2" name="Объект 3"/>
          <p:cNvGraphicFramePr>
            <a:graphicFrameLocks/>
          </p:cNvGraphicFramePr>
          <p:nvPr>
            <p:extLst/>
          </p:nvPr>
        </p:nvGraphicFramePr>
        <p:xfrm>
          <a:off x="623694" y="230760"/>
          <a:ext cx="10971406" cy="6627240"/>
        </p:xfrm>
        <a:graphic>
          <a:graphicData uri="http://schemas.openxmlformats.org/drawingml/2006/table">
            <a:tbl>
              <a:tblPr firstRow="1" bandRow="1">
                <a:tableStyleId>{5C22544A-7EE6-4342-B048-85BDC9FD1C3A}</a:tableStyleId>
              </a:tblPr>
              <a:tblGrid>
                <a:gridCol w="5485703">
                  <a:extLst>
                    <a:ext uri="{9D8B030D-6E8A-4147-A177-3AD203B41FA5}">
                      <a16:colId xmlns="" xmlns:a16="http://schemas.microsoft.com/office/drawing/2014/main" val="20000"/>
                    </a:ext>
                  </a:extLst>
                </a:gridCol>
                <a:gridCol w="5485703">
                  <a:extLst>
                    <a:ext uri="{9D8B030D-6E8A-4147-A177-3AD203B41FA5}">
                      <a16:colId xmlns="" xmlns:a16="http://schemas.microsoft.com/office/drawing/2014/main" val="20001"/>
                    </a:ext>
                  </a:extLst>
                </a:gridCol>
              </a:tblGrid>
              <a:tr h="1030904">
                <a:tc>
                  <a:txBody>
                    <a:bodyPr/>
                    <a:lstStyle/>
                    <a:p>
                      <a:r>
                        <a:rPr lang="ru-RU" sz="1200" dirty="0">
                          <a:solidFill>
                            <a:schemeClr val="tx1"/>
                          </a:solidFill>
                          <a:latin typeface="+mn-lt"/>
                        </a:rPr>
                        <a:t>Подразделы</a:t>
                      </a:r>
                      <a:endParaRPr lang="en-US" sz="1200" dirty="0">
                        <a:solidFill>
                          <a:schemeClr val="tx1"/>
                        </a:solidFill>
                        <a:latin typeface="+mn-lt"/>
                      </a:endParaRPr>
                    </a:p>
                    <a:p>
                      <a:r>
                        <a:rPr lang="ru-RU" sz="18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a:t>
                      </a:r>
                      <a:r>
                        <a:rPr lang="ru-RU" sz="1800" b="1" i="0" kern="1200" dirty="0">
                          <a:solidFill>
                            <a:srgbClr val="00B050"/>
                          </a:solidFill>
                          <a:effectLst/>
                          <a:latin typeface="+mn-lt"/>
                          <a:ea typeface="+mn-ea"/>
                          <a:cs typeface="+mn-cs"/>
                        </a:rPr>
                        <a:t>№ 1493</a:t>
                      </a:r>
                      <a:r>
                        <a:rPr lang="ru-RU" sz="1800" dirty="0">
                          <a:solidFill>
                            <a:srgbClr val="00B050"/>
                          </a:solidFill>
                          <a:latin typeface="+mn-lt"/>
                        </a:rPr>
                        <a:t>                 </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dirty="0">
                          <a:solidFill>
                            <a:schemeClr val="tx1"/>
                          </a:solidFill>
                          <a:latin typeface="+mn-lt"/>
                        </a:rPr>
                        <a:t>Подразделы</a:t>
                      </a:r>
                      <a:endParaRPr lang="en-US" sz="1200" baseline="0" dirty="0">
                        <a:solidFill>
                          <a:schemeClr val="tx1"/>
                        </a:solidFill>
                        <a:latin typeface="+mn-lt"/>
                      </a:endParaRPr>
                    </a:p>
                    <a:p>
                      <a:r>
                        <a:rPr lang="ru-RU" sz="1800" b="1" i="0" kern="1200" dirty="0">
                          <a:solidFill>
                            <a:schemeClr val="tx1"/>
                          </a:solidFill>
                          <a:effectLst/>
                          <a:latin typeface="+mn-lt"/>
                          <a:ea typeface="+mn-ea"/>
                          <a:cs typeface="+mn-cs"/>
                        </a:rPr>
                        <a:t>Приказ Федеральной службы по надзору в сфере образования и науки РФ от 14 августа 2020 г. </a:t>
                      </a:r>
                      <a:r>
                        <a:rPr lang="ru-RU" sz="1800" b="1" i="0" kern="1200" dirty="0">
                          <a:solidFill>
                            <a:srgbClr val="FF0000"/>
                          </a:solidFill>
                          <a:effectLst/>
                          <a:latin typeface="+mn-lt"/>
                          <a:ea typeface="+mn-ea"/>
                          <a:cs typeface="+mn-cs"/>
                        </a:rPr>
                        <a:t>N 831 </a:t>
                      </a:r>
                    </a:p>
                  </a:txBody>
                  <a:tcPr>
                    <a:lnL w="12700" cap="flat" cmpd="sng" algn="ctr">
                      <a:solidFill>
                        <a:srgbClr val="00B05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5596336">
                <a:tc>
                  <a:txBody>
                    <a:bodyPr/>
                    <a:lstStyle/>
                    <a:p>
                      <a:r>
                        <a:rPr lang="ru-RU" sz="1400" dirty="0">
                          <a:latin typeface="+mn-lt"/>
                        </a:rPr>
                        <a:t>1."Основные сведения";</a:t>
                      </a:r>
                    </a:p>
                    <a:p>
                      <a:r>
                        <a:rPr lang="ru-RU" sz="1400" dirty="0">
                          <a:latin typeface="+mn-lt"/>
                        </a:rPr>
                        <a:t>2."Структура и органы управления образовательной организацией";</a:t>
                      </a:r>
                    </a:p>
                    <a:p>
                      <a:r>
                        <a:rPr lang="ru-RU" sz="1400" dirty="0">
                          <a:latin typeface="+mn-lt"/>
                        </a:rPr>
                        <a:t>3."Документы";</a:t>
                      </a:r>
                    </a:p>
                    <a:p>
                      <a:r>
                        <a:rPr lang="ru-RU" sz="1400" dirty="0">
                          <a:latin typeface="+mn-lt"/>
                        </a:rPr>
                        <a:t>4."Образование";</a:t>
                      </a:r>
                    </a:p>
                    <a:p>
                      <a:r>
                        <a:rPr lang="ru-RU" sz="1400" dirty="0">
                          <a:solidFill>
                            <a:srgbClr val="00B050"/>
                          </a:solidFill>
                          <a:latin typeface="+mn-lt"/>
                        </a:rPr>
                        <a:t>5."Руководство";</a:t>
                      </a:r>
                    </a:p>
                    <a:p>
                      <a:r>
                        <a:rPr lang="ru-RU" sz="1400" dirty="0">
                          <a:solidFill>
                            <a:srgbClr val="00B050"/>
                          </a:solidFill>
                          <a:latin typeface="+mn-lt"/>
                        </a:rPr>
                        <a:t>6."Педагогический состав";</a:t>
                      </a:r>
                    </a:p>
                    <a:p>
                      <a:r>
                        <a:rPr lang="ru-RU" sz="1400" dirty="0">
                          <a:solidFill>
                            <a:srgbClr val="FF0000"/>
                          </a:solidFill>
                          <a:latin typeface="+mn-lt"/>
                        </a:rPr>
                        <a:t>7."Материально-техническое обеспечение и оснащенность образовательного процесса. Доступная среда";</a:t>
                      </a:r>
                    </a:p>
                    <a:p>
                      <a:r>
                        <a:rPr lang="ru-RU" sz="1400" dirty="0">
                          <a:latin typeface="+mn-lt"/>
                        </a:rPr>
                        <a:t>8."Платные образовательные услуги";</a:t>
                      </a:r>
                    </a:p>
                    <a:p>
                      <a:r>
                        <a:rPr lang="ru-RU" sz="1400" dirty="0">
                          <a:latin typeface="+mn-lt"/>
                        </a:rPr>
                        <a:t>9."Финансово-хозяйственная деятельность";</a:t>
                      </a:r>
                    </a:p>
                    <a:p>
                      <a:r>
                        <a:rPr lang="ru-RU" sz="1400" dirty="0">
                          <a:latin typeface="+mn-lt"/>
                        </a:rPr>
                        <a:t>10."Вакантные места для приема (перевода) обучающихся";</a:t>
                      </a:r>
                    </a:p>
                    <a:p>
                      <a:r>
                        <a:rPr lang="ru-RU" sz="1400" dirty="0">
                          <a:latin typeface="+mn-lt"/>
                        </a:rPr>
                        <a:t>11."Стипендии и меры поддержки обучающихся";</a:t>
                      </a:r>
                    </a:p>
                    <a:p>
                      <a:r>
                        <a:rPr lang="ru-RU" sz="1400" dirty="0">
                          <a:latin typeface="+mn-lt"/>
                        </a:rPr>
                        <a:t>12."Международное сотрудничество";</a:t>
                      </a:r>
                    </a:p>
                    <a:p>
                      <a:r>
                        <a:rPr lang="ru-RU" sz="1400" b="1" u="sng" dirty="0">
                          <a:latin typeface="+mn-lt"/>
                        </a:rPr>
                        <a:t>13."Организация питания в образовательной организации“</a:t>
                      </a:r>
                      <a:r>
                        <a:rPr lang="en-US" sz="1400" b="1" u="sng" dirty="0">
                          <a:latin typeface="+mn-lt"/>
                        </a:rPr>
                        <a:t>;</a:t>
                      </a:r>
                      <a:endParaRPr lang="ru-RU" sz="1400" b="1" u="sng" dirty="0">
                        <a:latin typeface="+mn-lt"/>
                      </a:endParaRPr>
                    </a:p>
                    <a:p>
                      <a:r>
                        <a:rPr lang="ru-RU" sz="1400" dirty="0">
                          <a:solidFill>
                            <a:srgbClr val="FF0000"/>
                          </a:solidFill>
                          <a:latin typeface="+mn-lt"/>
                        </a:rPr>
                        <a:t>14.При использовании федеральных государственных образовательных стандартов, федеральных государственных требований или образовательных стандартов, разработанных и утвержденных образовательной организацией самостоятельно, самостоятельно устанавливаемых требований (при наличии) в разделе в дополнение к вышеуказанным подразделам должен быть подраздел </a:t>
                      </a:r>
                      <a:r>
                        <a:rPr lang="ru-RU" sz="1400" b="1" dirty="0">
                          <a:solidFill>
                            <a:srgbClr val="FF0000"/>
                          </a:solidFill>
                          <a:latin typeface="+mn-lt"/>
                        </a:rPr>
                        <a:t>"Образовательные стандарты и требования".</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0" i="0" kern="1200" dirty="0">
                          <a:solidFill>
                            <a:schemeClr val="dk1"/>
                          </a:solidFill>
                          <a:effectLst/>
                          <a:latin typeface="+mn-lt"/>
                          <a:ea typeface="+mn-ea"/>
                          <a:cs typeface="+mn-cs"/>
                        </a:rPr>
                        <a:t>1.Основные сведения";</a:t>
                      </a:r>
                    </a:p>
                    <a:p>
                      <a:r>
                        <a:rPr lang="ru-RU" sz="1400" b="0" i="0" kern="1200" dirty="0">
                          <a:solidFill>
                            <a:schemeClr val="dk1"/>
                          </a:solidFill>
                          <a:effectLst/>
                          <a:latin typeface="+mn-lt"/>
                          <a:ea typeface="+mn-ea"/>
                          <a:cs typeface="+mn-cs"/>
                        </a:rPr>
                        <a:t>2."Структура и органы управления образовательной организацией";</a:t>
                      </a:r>
                    </a:p>
                    <a:p>
                      <a:r>
                        <a:rPr lang="ru-RU" sz="1400" b="0" i="0" kern="1200" dirty="0">
                          <a:solidFill>
                            <a:schemeClr val="dk1"/>
                          </a:solidFill>
                          <a:effectLst/>
                          <a:latin typeface="+mn-lt"/>
                          <a:ea typeface="+mn-ea"/>
                          <a:cs typeface="+mn-cs"/>
                        </a:rPr>
                        <a:t>3."Документы";</a:t>
                      </a:r>
                    </a:p>
                    <a:p>
                      <a:r>
                        <a:rPr lang="ru-RU" sz="1400" b="0" i="0" kern="1200" dirty="0">
                          <a:solidFill>
                            <a:schemeClr val="dk1"/>
                          </a:solidFill>
                          <a:effectLst/>
                          <a:latin typeface="+mn-lt"/>
                          <a:ea typeface="+mn-ea"/>
                          <a:cs typeface="+mn-cs"/>
                        </a:rPr>
                        <a:t>4."Образование";</a:t>
                      </a:r>
                    </a:p>
                    <a:p>
                      <a:r>
                        <a:rPr lang="ru-RU" sz="1400" b="0" i="0" kern="1200" dirty="0">
                          <a:solidFill>
                            <a:srgbClr val="00B050"/>
                          </a:solidFill>
                          <a:effectLst/>
                          <a:latin typeface="+mn-lt"/>
                          <a:ea typeface="+mn-ea"/>
                          <a:cs typeface="+mn-cs"/>
                        </a:rPr>
                        <a:t>5."Руководство. Педагогический (научно-педагогический) состав";</a:t>
                      </a:r>
                    </a:p>
                    <a:p>
                      <a:r>
                        <a:rPr lang="ru-RU" sz="1400" b="0" i="0" kern="1200" dirty="0">
                          <a:solidFill>
                            <a:srgbClr val="FF0000"/>
                          </a:solidFill>
                          <a:effectLst/>
                          <a:latin typeface="+mn-lt"/>
                          <a:ea typeface="+mn-ea"/>
                          <a:cs typeface="+mn-cs"/>
                        </a:rPr>
                        <a:t>6."Материально-техническое обеспечение и оснащенность образовательного процесса";</a:t>
                      </a:r>
                    </a:p>
                    <a:p>
                      <a:r>
                        <a:rPr lang="ru-RU" sz="1400" b="0" i="0" kern="1200" dirty="0">
                          <a:solidFill>
                            <a:schemeClr val="dk1"/>
                          </a:solidFill>
                          <a:effectLst/>
                          <a:latin typeface="+mn-lt"/>
                          <a:ea typeface="+mn-ea"/>
                          <a:cs typeface="+mn-cs"/>
                        </a:rPr>
                        <a:t>7."Платные образовательные услуги";</a:t>
                      </a:r>
                    </a:p>
                    <a:p>
                      <a:r>
                        <a:rPr lang="ru-RU" sz="1400" b="0" i="0" kern="1200" dirty="0">
                          <a:solidFill>
                            <a:schemeClr val="dk1"/>
                          </a:solidFill>
                          <a:effectLst/>
                          <a:latin typeface="+mn-lt"/>
                          <a:ea typeface="+mn-ea"/>
                          <a:cs typeface="+mn-cs"/>
                        </a:rPr>
                        <a:t>8."Финансово-хозяйственная деятельность";</a:t>
                      </a:r>
                    </a:p>
                    <a:p>
                      <a:r>
                        <a:rPr lang="ru-RU" sz="1400" b="0" i="0" kern="1200" dirty="0">
                          <a:solidFill>
                            <a:schemeClr val="dk1"/>
                          </a:solidFill>
                          <a:effectLst/>
                          <a:latin typeface="+mn-lt"/>
                          <a:ea typeface="+mn-ea"/>
                          <a:cs typeface="+mn-cs"/>
                        </a:rPr>
                        <a:t>9."Вакантные места для приема (перевода) обучающихся";</a:t>
                      </a:r>
                    </a:p>
                    <a:p>
                      <a:r>
                        <a:rPr lang="ru-RU" sz="1400" b="0" i="0" kern="1200" dirty="0">
                          <a:solidFill>
                            <a:srgbClr val="FF0000"/>
                          </a:solidFill>
                          <a:effectLst/>
                          <a:latin typeface="+mn-lt"/>
                          <a:ea typeface="+mn-ea"/>
                          <a:cs typeface="+mn-cs"/>
                        </a:rPr>
                        <a:t>10"Доступная среда";</a:t>
                      </a:r>
                    </a:p>
                    <a:p>
                      <a:r>
                        <a:rPr lang="ru-RU" sz="1400" b="0" i="0" kern="1200" dirty="0">
                          <a:solidFill>
                            <a:schemeClr val="dk1"/>
                          </a:solidFill>
                          <a:effectLst/>
                          <a:latin typeface="+mn-lt"/>
                          <a:ea typeface="+mn-ea"/>
                          <a:cs typeface="+mn-cs"/>
                        </a:rPr>
                        <a:t>11."Международное сотрудничество".</a:t>
                      </a:r>
                    </a:p>
                  </a:txBody>
                  <a:tcPr>
                    <a:lnL w="12700" cap="flat" cmpd="sng" algn="ctr">
                      <a:solidFill>
                        <a:srgbClr val="00B05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
        <p:nvSpPr>
          <p:cNvPr id="8" name="Скругленный прямоугольник 7"/>
          <p:cNvSpPr/>
          <p:nvPr/>
        </p:nvSpPr>
        <p:spPr>
          <a:xfrm>
            <a:off x="5283201" y="6067986"/>
            <a:ext cx="2095499" cy="513227"/>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1" name="Нашивка 10"/>
          <p:cNvSpPr/>
          <p:nvPr/>
        </p:nvSpPr>
        <p:spPr>
          <a:xfrm flipH="1">
            <a:off x="4949546" y="6067604"/>
            <a:ext cx="584221" cy="513227"/>
          </a:xfrm>
          <a:prstGeom prst="chevr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00B050"/>
              </a:solidFill>
            </a:endParaRPr>
          </a:p>
        </p:txBody>
      </p:sp>
      <p:sp>
        <p:nvSpPr>
          <p:cNvPr id="5" name="Прямоугольник 4"/>
          <p:cNvSpPr/>
          <p:nvPr/>
        </p:nvSpPr>
        <p:spPr>
          <a:xfrm>
            <a:off x="5759455" y="6070311"/>
            <a:ext cx="2025649" cy="523220"/>
          </a:xfrm>
          <a:prstGeom prst="rect">
            <a:avLst/>
          </a:prstGeom>
        </p:spPr>
        <p:txBody>
          <a:bodyPr wrap="square">
            <a:spAutoFit/>
          </a:bodyPr>
          <a:lstStyle/>
          <a:p>
            <a:r>
              <a:rPr lang="ru-RU" sz="1400" b="1" dirty="0"/>
              <a:t>Вступает в силу</a:t>
            </a:r>
          </a:p>
          <a:p>
            <a:r>
              <a:rPr lang="ru-RU" sz="1400" b="1" dirty="0"/>
              <a:t>с 01.09.2024</a:t>
            </a:r>
          </a:p>
        </p:txBody>
      </p:sp>
    </p:spTree>
    <p:extLst>
      <p:ext uri="{BB962C8B-B14F-4D97-AF65-F5344CB8AC3E}">
        <p14:creationId xmlns:p14="http://schemas.microsoft.com/office/powerpoint/2010/main" val="3584276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622300" y="2709068"/>
            <a:ext cx="4775200" cy="1325563"/>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3200" dirty="0">
                <a:solidFill>
                  <a:srgbClr val="C00000"/>
                </a:solidFill>
                <a:latin typeface="+mn-lt"/>
              </a:rPr>
              <a:t>1. Подраздел</a:t>
            </a:r>
          </a:p>
          <a:p>
            <a:r>
              <a:rPr lang="ru-RU" sz="4800" dirty="0">
                <a:solidFill>
                  <a:srgbClr val="C00000"/>
                </a:solidFill>
                <a:latin typeface="+mn-lt"/>
              </a:rPr>
              <a:t>«Основные сведения»</a:t>
            </a:r>
          </a:p>
        </p:txBody>
      </p:sp>
      <p:pic>
        <p:nvPicPr>
          <p:cNvPr id="6" name="Рисунок 5">
            <a:extLst>
              <a:ext uri="{FF2B5EF4-FFF2-40B4-BE49-F238E27FC236}">
                <a16:creationId xmlns="" xmlns:a16="http://schemas.microsoft.com/office/drawing/2014/main" id="{E45456DC-2B9B-2399-3F0C-841F18774A09}"/>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066073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 xmlns:a16="http://schemas.microsoft.com/office/drawing/2014/main" id="{5E4816A0-8DFE-D898-DAEA-D14FF61A4933}"/>
              </a:ext>
            </a:extLst>
          </p:cNvPr>
          <p:cNvSpPr/>
          <p:nvPr/>
        </p:nvSpPr>
        <p:spPr>
          <a:xfrm>
            <a:off x="0" y="0"/>
            <a:ext cx="12192000" cy="685800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Google Shape;80;p19"/>
          <p:cNvPicPr preferRelativeResize="0"/>
          <p:nvPr/>
        </p:nvPicPr>
        <p:blipFill rotWithShape="1">
          <a:blip r:embed="rId2">
            <a:alphaModFix/>
          </a:blip>
          <a:srcRect l="44657" t="27527"/>
          <a:stretch/>
        </p:blipFill>
        <p:spPr>
          <a:xfrm rot="5400000">
            <a:off x="9699150" y="-596167"/>
            <a:ext cx="1896681" cy="3089017"/>
          </a:xfrm>
          <a:prstGeom prst="rect">
            <a:avLst/>
          </a:prstGeom>
          <a:noFill/>
          <a:ln>
            <a:noFill/>
          </a:ln>
        </p:spPr>
      </p:pic>
      <p:sp>
        <p:nvSpPr>
          <p:cNvPr id="10" name="Скругленный прямоугольник 9"/>
          <p:cNvSpPr/>
          <p:nvPr/>
        </p:nvSpPr>
        <p:spPr>
          <a:xfrm>
            <a:off x="4927569" y="2694215"/>
            <a:ext cx="6546865" cy="2152650"/>
          </a:xfrm>
          <a:prstGeom prst="roundRect">
            <a:avLst/>
          </a:prstGeom>
          <a:solidFill>
            <a:schemeClr val="bg1"/>
          </a:solidFill>
          <a:ln>
            <a:noFill/>
          </a:ln>
          <a:effectLst>
            <a:outerShdw blurRad="482600" dist="38100" dir="5400000" sx="101000" sy="101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C00000"/>
              </a:solidFill>
            </a:endParaRPr>
          </a:p>
        </p:txBody>
      </p:sp>
      <p:sp>
        <p:nvSpPr>
          <p:cNvPr id="4" name="Скругленный прямоугольник 3"/>
          <p:cNvSpPr/>
          <p:nvPr/>
        </p:nvSpPr>
        <p:spPr>
          <a:xfrm>
            <a:off x="641366" y="3029620"/>
            <a:ext cx="2622550" cy="1552570"/>
          </a:xfrm>
          <a:prstGeom prst="roundRect">
            <a:avLst/>
          </a:prstGeom>
          <a:solidFill>
            <a:schemeClr val="bg1"/>
          </a:solidFill>
          <a:ln>
            <a:noFill/>
          </a:ln>
          <a:effectLst>
            <a:outerShdw blurRad="482600" dist="38100" dir="5400000" sx="101000" sy="101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C00000"/>
              </a:solidFill>
            </a:endParaRPr>
          </a:p>
        </p:txBody>
      </p:sp>
      <p:sp>
        <p:nvSpPr>
          <p:cNvPr id="5" name="TextBox 4"/>
          <p:cNvSpPr txBox="1"/>
          <p:nvPr/>
        </p:nvSpPr>
        <p:spPr>
          <a:xfrm>
            <a:off x="959054" y="3321656"/>
            <a:ext cx="2050561" cy="954107"/>
          </a:xfrm>
          <a:prstGeom prst="rect">
            <a:avLst/>
          </a:prstGeom>
          <a:noFill/>
        </p:spPr>
        <p:txBody>
          <a:bodyPr wrap="none" rtlCol="0">
            <a:spAutoFit/>
          </a:bodyPr>
          <a:lstStyle/>
          <a:p>
            <a:pPr algn="ctr"/>
            <a:r>
              <a:rPr lang="ru-RU" sz="2800" b="1" dirty="0">
                <a:solidFill>
                  <a:srgbClr val="C00000"/>
                </a:solidFill>
              </a:rPr>
              <a:t>«Основные </a:t>
            </a:r>
            <a:endParaRPr lang="en-US" sz="2800" b="1" dirty="0">
              <a:solidFill>
                <a:srgbClr val="C00000"/>
              </a:solidFill>
            </a:endParaRPr>
          </a:p>
          <a:p>
            <a:pPr algn="ctr"/>
            <a:r>
              <a:rPr lang="ru-RU" sz="2800" b="1" dirty="0">
                <a:solidFill>
                  <a:srgbClr val="C00000"/>
                </a:solidFill>
              </a:rPr>
              <a:t>сведения»</a:t>
            </a:r>
          </a:p>
        </p:txBody>
      </p:sp>
      <p:sp>
        <p:nvSpPr>
          <p:cNvPr id="7" name="Нашивка 6"/>
          <p:cNvSpPr/>
          <p:nvPr/>
        </p:nvSpPr>
        <p:spPr>
          <a:xfrm>
            <a:off x="3530586" y="3547687"/>
            <a:ext cx="1066800" cy="51322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8" name="TextBox 7"/>
          <p:cNvSpPr txBox="1"/>
          <p:nvPr/>
        </p:nvSpPr>
        <p:spPr>
          <a:xfrm>
            <a:off x="4730735" y="2916764"/>
            <a:ext cx="6832615" cy="1754326"/>
          </a:xfrm>
          <a:prstGeom prst="rect">
            <a:avLst/>
          </a:prstGeom>
          <a:noFill/>
        </p:spPr>
        <p:txBody>
          <a:bodyPr wrap="square" rtlCol="0">
            <a:spAutoFit/>
          </a:bodyPr>
          <a:lstStyle/>
          <a:p>
            <a:pPr algn="ctr"/>
            <a:r>
              <a:rPr lang="ru-RU" dirty="0">
                <a:solidFill>
                  <a:prstClr val="black"/>
                </a:solidFill>
              </a:rPr>
              <a:t>Размещаются основные сведения</a:t>
            </a:r>
          </a:p>
          <a:p>
            <a:pPr algn="ctr"/>
            <a:r>
              <a:rPr lang="ru-RU" b="1" u="sng" dirty="0">
                <a:solidFill>
                  <a:prstClr val="black"/>
                </a:solidFill>
              </a:rPr>
              <a:t>только об образовательной организации.</a:t>
            </a:r>
          </a:p>
          <a:p>
            <a:pPr algn="ctr"/>
            <a:r>
              <a:rPr lang="ru-RU" dirty="0">
                <a:solidFill>
                  <a:prstClr val="black"/>
                </a:solidFill>
              </a:rPr>
              <a:t>Информация о филиалах и представительствах, </a:t>
            </a:r>
          </a:p>
          <a:p>
            <a:pPr algn="ctr"/>
            <a:r>
              <a:rPr lang="ru-RU" dirty="0">
                <a:solidFill>
                  <a:prstClr val="black"/>
                </a:solidFill>
              </a:rPr>
              <a:t>в случае их наличия, должна размещаться</a:t>
            </a:r>
          </a:p>
          <a:p>
            <a:pPr algn="ctr"/>
            <a:r>
              <a:rPr lang="ru-RU" b="1" i="1" dirty="0">
                <a:solidFill>
                  <a:prstClr val="black"/>
                </a:solidFill>
              </a:rPr>
              <a:t>в подразделе «Структура и органы управления образовательной организацией»</a:t>
            </a:r>
          </a:p>
        </p:txBody>
      </p:sp>
      <p:pic>
        <p:nvPicPr>
          <p:cNvPr id="3" name="Рисунок 2">
            <a:extLst>
              <a:ext uri="{FF2B5EF4-FFF2-40B4-BE49-F238E27FC236}">
                <a16:creationId xmlns="" xmlns:a16="http://schemas.microsoft.com/office/drawing/2014/main" id="{B236C64E-3C3B-DCD1-0B0B-33BB4932F7C2}"/>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796463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3"/>
          <p:cNvGraphicFramePr>
            <a:graphicFrameLocks/>
          </p:cNvGraphicFramePr>
          <p:nvPr>
            <p:extLst/>
          </p:nvPr>
        </p:nvGraphicFramePr>
        <p:xfrm>
          <a:off x="0" y="-23919"/>
          <a:ext cx="12192000" cy="6881920"/>
        </p:xfrm>
        <a:graphic>
          <a:graphicData uri="http://schemas.openxmlformats.org/drawingml/2006/table">
            <a:tbl>
              <a:tblPr firstRow="1" bandRow="1">
                <a:tableStyleId>{5C22544A-7EE6-4342-B048-85BDC9FD1C3A}</a:tableStyleId>
              </a:tblPr>
              <a:tblGrid>
                <a:gridCol w="4064000">
                  <a:extLst>
                    <a:ext uri="{9D8B030D-6E8A-4147-A177-3AD203B41FA5}">
                      <a16:colId xmlns="" xmlns:a16="http://schemas.microsoft.com/office/drawing/2014/main" val="20000"/>
                    </a:ext>
                  </a:extLst>
                </a:gridCol>
                <a:gridCol w="4064000">
                  <a:extLst>
                    <a:ext uri="{9D8B030D-6E8A-4147-A177-3AD203B41FA5}">
                      <a16:colId xmlns="" xmlns:a16="http://schemas.microsoft.com/office/drawing/2014/main" val="20001"/>
                    </a:ext>
                  </a:extLst>
                </a:gridCol>
                <a:gridCol w="4064000">
                  <a:extLst>
                    <a:ext uri="{9D8B030D-6E8A-4147-A177-3AD203B41FA5}">
                      <a16:colId xmlns="" xmlns:a16="http://schemas.microsoft.com/office/drawing/2014/main" val="20002"/>
                    </a:ext>
                  </a:extLst>
                </a:gridCol>
              </a:tblGrid>
              <a:tr h="1183201">
                <a:tc>
                  <a:txBody>
                    <a:bodyPr/>
                    <a:lstStyle/>
                    <a:p>
                      <a:r>
                        <a:rPr lang="ru-RU" sz="2000" dirty="0">
                          <a:solidFill>
                            <a:srgbClr val="C00000"/>
                          </a:solidFill>
                          <a:latin typeface="+mn-lt"/>
                        </a:rPr>
                        <a:t>Подраздел "Основные сведения"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 </a:t>
                      </a:r>
                    </a:p>
                  </a:txBody>
                  <a:tcPr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CFCFC"/>
                    </a:solidFill>
                  </a:tcPr>
                </a:tc>
                <a:tc>
                  <a:txBody>
                    <a:bodyPr/>
                    <a:lstStyle/>
                    <a:p>
                      <a:r>
                        <a:rPr lang="ru-RU" sz="1600" b="1" i="0" kern="1200" dirty="0">
                          <a:solidFill>
                            <a:schemeClr val="tx1"/>
                          </a:solidFill>
                          <a:effectLst/>
                          <a:latin typeface="+mn-lt"/>
                          <a:ea typeface="+mn-ea"/>
                          <a:cs typeface="+mn-cs"/>
                        </a:rPr>
                        <a:t>Статья 29. Информационная открытость образовательной организации</a:t>
                      </a:r>
                    </a:p>
                    <a:p>
                      <a:r>
                        <a:rPr lang="ru-RU" sz="1600" b="1" i="0" kern="1200" dirty="0">
                          <a:solidFill>
                            <a:schemeClr val="tx1"/>
                          </a:solidFill>
                          <a:effectLst/>
                          <a:latin typeface="+mn-lt"/>
                          <a:ea typeface="+mn-ea"/>
                          <a:cs typeface="+mn-cs"/>
                        </a:rPr>
                        <a:t>(№273 –ФЗ «Об образовании в Российской Федерации)</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CFCFC"/>
                    </a:solidFill>
                  </a:tcPr>
                </a:tc>
                <a:tc>
                  <a:txBody>
                    <a:bodyPr/>
                    <a:lstStyle/>
                    <a:p>
                      <a:r>
                        <a:rPr lang="ru-RU" sz="1200" b="1" i="0" kern="1200" dirty="0">
                          <a:solidFill>
                            <a:schemeClr val="tx1"/>
                          </a:solidFill>
                          <a:effectLst/>
                          <a:latin typeface="+mn-lt"/>
                          <a:ea typeface="+mn-ea"/>
                          <a:cs typeface="+mn-cs"/>
                        </a:rPr>
                        <a:t>Правила</a:t>
                      </a:r>
                      <a:r>
                        <a:rPr lang="ru-RU" sz="1200" dirty="0">
                          <a:solidFill>
                            <a:schemeClr val="tx1"/>
                          </a:solidFill>
                          <a:latin typeface="+mn-lt"/>
                        </a:rPr>
                        <a:t/>
                      </a:r>
                      <a:br>
                        <a:rPr lang="ru-RU" sz="1200" dirty="0">
                          <a:solidFill>
                            <a:schemeClr val="tx1"/>
                          </a:solidFill>
                          <a:latin typeface="+mn-lt"/>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latin typeface="+mn-lt"/>
                      </a:endParaRPr>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rgbClr val="FCFCFC"/>
                    </a:solidFill>
                  </a:tcPr>
                </a:tc>
                <a:extLst>
                  <a:ext uri="{0D108BD9-81ED-4DB2-BD59-A6C34878D82A}">
                    <a16:rowId xmlns="" xmlns:a16="http://schemas.microsoft.com/office/drawing/2014/main" val="10000"/>
                  </a:ext>
                </a:extLst>
              </a:tr>
              <a:tr h="424739">
                <a:tc>
                  <a:txBody>
                    <a:bodyPr/>
                    <a:lstStyle/>
                    <a:p>
                      <a:r>
                        <a:rPr lang="ru-RU" sz="1100" dirty="0">
                          <a:solidFill>
                            <a:schemeClr val="tx1"/>
                          </a:solidFill>
                          <a:latin typeface="+mn-lt"/>
                        </a:rPr>
                        <a:t>о полном и сокращенном (при наличии) наименовании образовательной организации ;</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tc rowSpan="6">
                  <a:txBody>
                    <a:bodyPr/>
                    <a:lstStyle/>
                    <a:p>
                      <a:r>
                        <a:rPr lang="ru-RU" sz="1100" b="1" i="0" kern="1200" dirty="0">
                          <a:solidFill>
                            <a:schemeClr val="tx1"/>
                          </a:solidFill>
                          <a:effectLst/>
                          <a:latin typeface="+mn-lt"/>
                          <a:ea typeface="+mn-ea"/>
                          <a:cs typeface="+mn-cs"/>
                        </a:rPr>
                        <a:t>Часть</a:t>
                      </a:r>
                      <a:r>
                        <a:rPr lang="ru-RU" sz="1100" b="1" i="0" kern="1200" baseline="0" dirty="0">
                          <a:solidFill>
                            <a:schemeClr val="tx1"/>
                          </a:solidFill>
                          <a:effectLst/>
                          <a:latin typeface="+mn-lt"/>
                          <a:ea typeface="+mn-ea"/>
                          <a:cs typeface="+mn-cs"/>
                        </a:rPr>
                        <a:t> </a:t>
                      </a:r>
                      <a:r>
                        <a:rPr lang="ru-RU" sz="1100" b="1" i="0" kern="1200" dirty="0">
                          <a:solidFill>
                            <a:schemeClr val="tx1"/>
                          </a:solidFill>
                          <a:effectLst/>
                          <a:latin typeface="+mn-lt"/>
                          <a:ea typeface="+mn-ea"/>
                          <a:cs typeface="+mn-cs"/>
                        </a:rPr>
                        <a:t>2.</a:t>
                      </a:r>
                      <a:r>
                        <a:rPr lang="ru-RU" sz="1100" b="0" i="0" kern="1200" dirty="0">
                          <a:solidFill>
                            <a:schemeClr val="tx1"/>
                          </a:solidFill>
                          <a:effectLst/>
                          <a:latin typeface="+mn-lt"/>
                          <a:ea typeface="+mn-ea"/>
                          <a:cs typeface="+mn-cs"/>
                        </a:rPr>
                        <a:t> Образовательные организации обеспечивают открытость и доступность:</a:t>
                      </a:r>
                    </a:p>
                    <a:p>
                      <a:r>
                        <a:rPr lang="ru-RU" sz="1100" dirty="0">
                          <a:solidFill>
                            <a:schemeClr val="tx1"/>
                          </a:solidFill>
                          <a:latin typeface="+mn-lt"/>
                        </a:rPr>
                        <a:t>1) информации:</a:t>
                      </a:r>
                      <a:endParaRPr lang="ru-RU" sz="1100" b="0" i="0" kern="1200" dirty="0">
                        <a:solidFill>
                          <a:schemeClr val="tx1"/>
                        </a:solidFill>
                        <a:effectLst/>
                        <a:latin typeface="+mn-lt"/>
                        <a:ea typeface="+mn-ea"/>
                        <a:cs typeface="+mn-cs"/>
                      </a:endParaRPr>
                    </a:p>
                    <a:p>
                      <a:r>
                        <a:rPr lang="ru-RU" sz="1100" dirty="0">
                          <a:solidFill>
                            <a:schemeClr val="tx1"/>
                          </a:solidFill>
                          <a:latin typeface="+mn-lt"/>
                        </a:rPr>
                        <a:t>а) о дате создания образовательной организации, об учредителе, учредителях образовательной организации, о представительствах и филиалах образовательной организации, о месте нахождения образовательной организации, ее представительств и филиалов (при наличии), режиме, графике работы, контактных телефонах и об адресах электронной почты;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tc rowSpan="6">
                  <a:txBody>
                    <a:bodyPr/>
                    <a:lstStyle/>
                    <a:p>
                      <a:endParaRPr lang="ru-RU" sz="1100" dirty="0">
                        <a:solidFill>
                          <a:schemeClr val="tx1"/>
                        </a:solidFill>
                        <a:latin typeface="+mn-lt"/>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extLst>
                  <a:ext uri="{0D108BD9-81ED-4DB2-BD59-A6C34878D82A}">
                    <a16:rowId xmlns="" xmlns:a16="http://schemas.microsoft.com/office/drawing/2014/main" val="10001"/>
                  </a:ext>
                </a:extLst>
              </a:tr>
              <a:tr h="3629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mn-lt"/>
                        </a:rPr>
                        <a:t>о дате создания образовательной организации</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tc vMerge="1">
                  <a:txBody>
                    <a:bodyPr/>
                    <a:lstStyle/>
                    <a:p>
                      <a:endParaRPr lang="ru-RU" dirty="0"/>
                    </a:p>
                  </a:txBody>
                  <a:tcPr/>
                </a:tc>
                <a:tc vMerge="1">
                  <a:txBody>
                    <a:bodyPr/>
                    <a:lstStyle/>
                    <a:p>
                      <a:endParaRPr lang="ru-RU" sz="1000" dirty="0">
                        <a:solidFill>
                          <a:schemeClr val="tx1"/>
                        </a:solidFill>
                        <a:latin typeface="Montserrat" panose="00000500000000000000" pitchFamily="2" charset="-52"/>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extLst>
                  <a:ext uri="{0D108BD9-81ED-4DB2-BD59-A6C34878D82A}">
                    <a16:rowId xmlns="" xmlns:a16="http://schemas.microsoft.com/office/drawing/2014/main" val="10002"/>
                  </a:ext>
                </a:extLst>
              </a:tr>
              <a:tr h="5024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mn-lt"/>
                        </a:rPr>
                        <a:t>об учредителе, учредителях образовательной организации; </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tc vMerge="1">
                  <a:txBody>
                    <a:bodyPr/>
                    <a:lstStyle/>
                    <a:p>
                      <a:endParaRPr lang="ru-RU" dirty="0"/>
                    </a:p>
                  </a:txBody>
                  <a:tcPr/>
                </a:tc>
                <a:tc vMerge="1">
                  <a:txBody>
                    <a:bodyPr/>
                    <a:lstStyle/>
                    <a:p>
                      <a:endParaRPr lang="ru-RU" sz="1000" dirty="0">
                        <a:solidFill>
                          <a:schemeClr val="tx1"/>
                        </a:solidFill>
                        <a:latin typeface="Montserrat" panose="00000500000000000000" pitchFamily="2" charset="-52"/>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extLst>
                  <a:ext uri="{0D108BD9-81ED-4DB2-BD59-A6C34878D82A}">
                    <a16:rowId xmlns="" xmlns:a16="http://schemas.microsoft.com/office/drawing/2014/main" val="10003"/>
                  </a:ext>
                </a:extLst>
              </a:tr>
              <a:tr h="3629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mn-lt"/>
                        </a:rPr>
                        <a:t>о месте нахождения образовательной организации</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tc vMerge="1">
                  <a:txBody>
                    <a:bodyPr/>
                    <a:lstStyle/>
                    <a:p>
                      <a:endParaRPr lang="ru-RU" dirty="0"/>
                    </a:p>
                  </a:txBody>
                  <a:tcPr/>
                </a:tc>
                <a:tc vMerge="1">
                  <a:txBody>
                    <a:bodyPr/>
                    <a:lstStyle/>
                    <a:p>
                      <a:endParaRPr lang="ru-RU" sz="1000" dirty="0">
                        <a:solidFill>
                          <a:schemeClr val="tx1"/>
                        </a:solidFill>
                        <a:latin typeface="Montserrat" panose="00000500000000000000" pitchFamily="2" charset="-52"/>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extLst>
                  <a:ext uri="{0D108BD9-81ED-4DB2-BD59-A6C34878D82A}">
                    <a16:rowId xmlns="" xmlns:a16="http://schemas.microsoft.com/office/drawing/2014/main" val="10004"/>
                  </a:ext>
                </a:extLst>
              </a:tr>
              <a:tr h="5024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mn-lt"/>
                        </a:rPr>
                        <a:t>о режиме и графике работы образовательной организации; </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tc vMerge="1">
                  <a:txBody>
                    <a:bodyPr/>
                    <a:lstStyle/>
                    <a:p>
                      <a:endParaRPr lang="ru-RU" dirty="0"/>
                    </a:p>
                  </a:txBody>
                  <a:tcPr/>
                </a:tc>
                <a:tc vMerge="1">
                  <a:txBody>
                    <a:bodyPr/>
                    <a:lstStyle/>
                    <a:p>
                      <a:endParaRPr lang="ru-RU" sz="1000" dirty="0">
                        <a:solidFill>
                          <a:schemeClr val="tx1"/>
                        </a:solidFill>
                        <a:latin typeface="Montserrat" panose="00000500000000000000" pitchFamily="2" charset="-52"/>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extLst>
                  <a:ext uri="{0D108BD9-81ED-4DB2-BD59-A6C34878D82A}">
                    <a16:rowId xmlns="" xmlns:a16="http://schemas.microsoft.com/office/drawing/2014/main" val="10005"/>
                  </a:ext>
                </a:extLst>
              </a:tr>
              <a:tr h="424739">
                <a:tc>
                  <a:txBody>
                    <a:bodyPr/>
                    <a:lstStyle/>
                    <a:p>
                      <a:r>
                        <a:rPr lang="ru-RU" sz="1100" dirty="0">
                          <a:solidFill>
                            <a:schemeClr val="tx1"/>
                          </a:solidFill>
                          <a:latin typeface="+mn-lt"/>
                        </a:rPr>
                        <a:t>о контактных телефонах и адресах электронной почты образовательной организации; </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tc vMerge="1">
                  <a:txBody>
                    <a:bodyPr/>
                    <a:lstStyle/>
                    <a:p>
                      <a:endParaRPr lang="ru-RU" dirty="0"/>
                    </a:p>
                  </a:txBody>
                  <a:tcPr/>
                </a:tc>
                <a:tc vMerge="1">
                  <a:txBody>
                    <a:bodyPr/>
                    <a:lstStyle/>
                    <a:p>
                      <a:endParaRPr lang="ru-RU" sz="1000" dirty="0">
                        <a:solidFill>
                          <a:schemeClr val="tx1"/>
                        </a:solidFill>
                        <a:latin typeface="Montserrat" panose="00000500000000000000" pitchFamily="2" charset="-52"/>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C"/>
                    </a:solidFill>
                  </a:tcPr>
                </a:tc>
                <a:extLst>
                  <a:ext uri="{0D108BD9-81ED-4DB2-BD59-A6C34878D82A}">
                    <a16:rowId xmlns="" xmlns:a16="http://schemas.microsoft.com/office/drawing/2014/main" val="10006"/>
                  </a:ext>
                </a:extLst>
              </a:tr>
              <a:tr h="30945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mn-lt"/>
                        </a:rPr>
                        <a:t>о местах осуществления образовательной деятельности, сведения о которых в соответствии </a:t>
                      </a:r>
                      <a:r>
                        <a:rPr lang="ru-RU" sz="1100" kern="1200" dirty="0">
                          <a:solidFill>
                            <a:schemeClr val="tx1"/>
                          </a:solidFill>
                          <a:effectLst/>
                          <a:latin typeface="+mn-lt"/>
                          <a:ea typeface="+mn-ea"/>
                          <a:cs typeface="+mn-cs"/>
                        </a:rPr>
                        <a:t> с Федеральным законом N 273-ФЗ</a:t>
                      </a:r>
                      <a:r>
                        <a:rPr lang="ru-RU" sz="1100" u="sng" kern="1200" baseline="30000" dirty="0">
                          <a:solidFill>
                            <a:schemeClr val="tx1"/>
                          </a:solidFill>
                          <a:effectLst/>
                          <a:latin typeface="+mn-lt"/>
                          <a:ea typeface="+mn-ea"/>
                          <a:cs typeface="+mn-cs"/>
                        </a:rPr>
                        <a:t>2</a:t>
                      </a:r>
                      <a:r>
                        <a:rPr lang="ru-RU" sz="1100" kern="1200" dirty="0">
                          <a:solidFill>
                            <a:schemeClr val="tx1"/>
                          </a:solidFill>
                          <a:effectLst/>
                          <a:latin typeface="+mn-lt"/>
                          <a:ea typeface="+mn-ea"/>
                          <a:cs typeface="+mn-cs"/>
                        </a:rPr>
                        <a:t> не включаются в соответствующую запись в реестре лицензий на осуществление образовательной деятельности, перечисленных в Правилах 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утвержденных постановлением Правительства Российской Федерации от 20 октября 2021 г. N 1802 (далее - Правила N 1802), в виде адреса места нахождения;</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CFC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0" i="0" kern="1200" dirty="0">
                          <a:solidFill>
                            <a:schemeClr val="tx1"/>
                          </a:solidFill>
                          <a:effectLst/>
                          <a:latin typeface="+mn-lt"/>
                          <a:ea typeface="+mn-ea"/>
                          <a:cs typeface="+mn-cs"/>
                        </a:rPr>
                        <a:t>З.1) о местах осуществления образовательной деятельности, сведения о которых в соответствии с настоящим Федеральным законом не включаются в соответствующую запись в реестре лицензий на осуществление образовательной деятельности;</a:t>
                      </a:r>
                      <a:endParaRPr lang="ru-RU" sz="1100" dirty="0">
                        <a:solidFill>
                          <a:schemeClr val="tx1"/>
                        </a:solidFill>
                        <a:latin typeface="+mn-lt"/>
                      </a:endParaRPr>
                    </a:p>
                    <a:p>
                      <a:endParaRPr lang="ru-RU" sz="1100" dirty="0">
                        <a:solidFill>
                          <a:schemeClr val="tx1"/>
                        </a:solidFill>
                        <a:latin typeface="+mn-lt"/>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CFCFC"/>
                    </a:solidFill>
                  </a:tcPr>
                </a:tc>
                <a:tc>
                  <a:txBody>
                    <a:bodyPr/>
                    <a:lstStyle/>
                    <a:p>
                      <a:r>
                        <a:rPr lang="ru-RU" sz="1100" b="0" i="0" kern="1200" dirty="0">
                          <a:solidFill>
                            <a:schemeClr val="tx1"/>
                          </a:solidFill>
                          <a:effectLst/>
                          <a:latin typeface="+mn-lt"/>
                          <a:ea typeface="+mn-ea"/>
                          <a:cs typeface="+mn-cs"/>
                        </a:rPr>
                        <a:t>12. При размещении информации о местах осуществления образовательной деятельности, сведения о которых в соответствии с </a:t>
                      </a:r>
                      <a:r>
                        <a:rPr lang="ru-RU" sz="1100" b="0" i="0" u="none" strike="noStrike" kern="1200" dirty="0">
                          <a:solidFill>
                            <a:schemeClr val="tx1"/>
                          </a:solidFill>
                          <a:effectLst/>
                          <a:latin typeface="+mn-lt"/>
                          <a:ea typeface="+mn-ea"/>
                          <a:cs typeface="+mn-cs"/>
                          <a:hlinkClick r:id="rId2"/>
                        </a:rPr>
                        <a:t>Федеральным законом</a:t>
                      </a:r>
                      <a:r>
                        <a:rPr lang="ru-RU" sz="1100" b="0" i="0" kern="1200" dirty="0">
                          <a:solidFill>
                            <a:schemeClr val="tx1"/>
                          </a:solidFill>
                          <a:effectLst/>
                          <a:latin typeface="+mn-lt"/>
                          <a:ea typeface="+mn-ea"/>
                          <a:cs typeface="+mn-cs"/>
                        </a:rPr>
                        <a:t> "Об образовании в Российской Федерации" не включаются в соответствующую запись в реестре лицензий на осуществление образовательной деятельности, данные указываются в виде адреса места нахождения, в том числе:</a:t>
                      </a:r>
                    </a:p>
                    <a:p>
                      <a:r>
                        <a:rPr lang="ru-RU" sz="1100" b="0" i="0" kern="1200" dirty="0">
                          <a:solidFill>
                            <a:schemeClr val="tx1"/>
                          </a:solidFill>
                          <a:effectLst/>
                          <a:latin typeface="+mn-lt"/>
                          <a:ea typeface="+mn-ea"/>
                          <a:cs typeface="+mn-cs"/>
                        </a:rPr>
                        <a:t>а) места осуществления образовательной деятельности при использовании сетевой формы реализации образовательных программ;</a:t>
                      </a:r>
                    </a:p>
                    <a:p>
                      <a:r>
                        <a:rPr lang="ru-RU" sz="1100" b="0" i="0" kern="1200" dirty="0">
                          <a:solidFill>
                            <a:schemeClr val="tx1"/>
                          </a:solidFill>
                          <a:effectLst/>
                          <a:latin typeface="+mn-lt"/>
                          <a:ea typeface="+mn-ea"/>
                          <a:cs typeface="+mn-cs"/>
                        </a:rPr>
                        <a:t>б) места проведения практики;</a:t>
                      </a:r>
                    </a:p>
                    <a:p>
                      <a:r>
                        <a:rPr lang="ru-RU" sz="1100" b="0" i="0" kern="1200" dirty="0">
                          <a:solidFill>
                            <a:schemeClr val="tx1"/>
                          </a:solidFill>
                          <a:effectLst/>
                          <a:latin typeface="+mn-lt"/>
                          <a:ea typeface="+mn-ea"/>
                          <a:cs typeface="+mn-cs"/>
                        </a:rPr>
                        <a:t>в) места проведения практической подготовки обучающихся;</a:t>
                      </a:r>
                    </a:p>
                    <a:p>
                      <a:r>
                        <a:rPr lang="ru-RU" sz="1100" b="0" i="0" kern="1200" dirty="0">
                          <a:solidFill>
                            <a:schemeClr val="tx1"/>
                          </a:solidFill>
                          <a:effectLst/>
                          <a:latin typeface="+mn-lt"/>
                          <a:ea typeface="+mn-ea"/>
                          <a:cs typeface="+mn-cs"/>
                        </a:rPr>
                        <a:t>г) места проведения государственной итоговой аттестации;</a:t>
                      </a:r>
                    </a:p>
                    <a:p>
                      <a:r>
                        <a:rPr lang="ru-RU" sz="1100" b="0" i="0" kern="1200" dirty="0">
                          <a:solidFill>
                            <a:schemeClr val="tx1"/>
                          </a:solidFill>
                          <a:effectLst/>
                          <a:latin typeface="+mn-lt"/>
                          <a:ea typeface="+mn-ea"/>
                          <a:cs typeface="+mn-cs"/>
                        </a:rPr>
                        <a:t>д) места осуществления образовательной деятельности по дополнительным образовательным программам;</a:t>
                      </a:r>
                    </a:p>
                    <a:p>
                      <a:r>
                        <a:rPr lang="ru-RU" sz="1100" b="0" i="0" kern="1200" dirty="0">
                          <a:solidFill>
                            <a:schemeClr val="tx1"/>
                          </a:solidFill>
                          <a:effectLst/>
                          <a:latin typeface="+mn-lt"/>
                          <a:ea typeface="+mn-ea"/>
                          <a:cs typeface="+mn-cs"/>
                        </a:rPr>
                        <a:t>е) места осуществления образовательной деятельности по основным программам профессионального обучения.</a:t>
                      </a:r>
                    </a:p>
                    <a:p>
                      <a:endParaRPr lang="ru-RU" sz="1100" dirty="0">
                        <a:solidFill>
                          <a:schemeClr val="tx1"/>
                        </a:solidFill>
                        <a:latin typeface="+mn-lt"/>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rgbClr val="FCFCFC"/>
                    </a:solidFill>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752272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nvPr>
        </p:nvGraphicFramePr>
        <p:xfrm>
          <a:off x="0" y="0"/>
          <a:ext cx="12192000" cy="6858725"/>
        </p:xfrm>
        <a:graphic>
          <a:graphicData uri="http://schemas.openxmlformats.org/drawingml/2006/table">
            <a:tbl>
              <a:tblPr firstRow="1" bandRow="1">
                <a:tableStyleId>{5C22544A-7EE6-4342-B048-85BDC9FD1C3A}</a:tableStyleId>
              </a:tblPr>
              <a:tblGrid>
                <a:gridCol w="4064000">
                  <a:extLst>
                    <a:ext uri="{9D8B030D-6E8A-4147-A177-3AD203B41FA5}">
                      <a16:colId xmlns="" xmlns:a16="http://schemas.microsoft.com/office/drawing/2014/main" val="20000"/>
                    </a:ext>
                  </a:extLst>
                </a:gridCol>
                <a:gridCol w="4064000">
                  <a:extLst>
                    <a:ext uri="{9D8B030D-6E8A-4147-A177-3AD203B41FA5}">
                      <a16:colId xmlns="" xmlns:a16="http://schemas.microsoft.com/office/drawing/2014/main" val="20001"/>
                    </a:ext>
                  </a:extLst>
                </a:gridCol>
                <a:gridCol w="4064000">
                  <a:extLst>
                    <a:ext uri="{9D8B030D-6E8A-4147-A177-3AD203B41FA5}">
                      <a16:colId xmlns="" xmlns:a16="http://schemas.microsoft.com/office/drawing/2014/main" val="20002"/>
                    </a:ext>
                  </a:extLst>
                </a:gridCol>
              </a:tblGrid>
              <a:tr h="1544467">
                <a:tc>
                  <a:txBody>
                    <a:bodyPr/>
                    <a:lstStyle/>
                    <a:p>
                      <a:r>
                        <a:rPr lang="ru-RU" sz="2000" dirty="0">
                          <a:solidFill>
                            <a:srgbClr val="C00000"/>
                          </a:solidFill>
                          <a:latin typeface="+mn-lt"/>
                        </a:rPr>
                        <a:t>Подраздел "Основные сведения"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  </a:t>
                      </a:r>
                    </a:p>
                  </a:txBody>
                  <a:tcPr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CFCFC"/>
                    </a:solidFill>
                  </a:tcPr>
                </a:tc>
                <a:tc>
                  <a:txBody>
                    <a:bodyPr/>
                    <a:lstStyle/>
                    <a:p>
                      <a:r>
                        <a:rPr lang="ru-RU" sz="1600" b="1" i="0" kern="1200" dirty="0">
                          <a:solidFill>
                            <a:schemeClr val="tx1"/>
                          </a:solidFill>
                          <a:effectLst/>
                          <a:latin typeface="+mn-lt"/>
                          <a:ea typeface="+mn-ea"/>
                          <a:cs typeface="+mn-cs"/>
                        </a:rPr>
                        <a:t>Статья 29. Информационная открытость образовательной организации</a:t>
                      </a:r>
                    </a:p>
                    <a:p>
                      <a:r>
                        <a:rPr lang="ru-RU" sz="1600" b="1" i="0" kern="1200" dirty="0">
                          <a:solidFill>
                            <a:schemeClr val="tx1"/>
                          </a:solidFill>
                          <a:effectLst/>
                          <a:latin typeface="+mn-lt"/>
                          <a:ea typeface="+mn-ea"/>
                          <a:cs typeface="+mn-cs"/>
                        </a:rPr>
                        <a:t>(№273 –ФЗ «Об образовании в Российской Федерации)</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CFC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nchor="ct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CFCFC"/>
                    </a:solidFill>
                  </a:tcPr>
                </a:tc>
                <a:extLst>
                  <a:ext uri="{0D108BD9-81ED-4DB2-BD59-A6C34878D82A}">
                    <a16:rowId xmlns="" xmlns:a16="http://schemas.microsoft.com/office/drawing/2014/main" val="10000"/>
                  </a:ext>
                </a:extLst>
              </a:tr>
              <a:tr h="1168978">
                <a:tc>
                  <a:txBody>
                    <a:bodyPr/>
                    <a:lstStyle/>
                    <a:p>
                      <a:r>
                        <a:rPr lang="ru-RU" sz="1400" b="0" kern="1200" dirty="0">
                          <a:solidFill>
                            <a:srgbClr val="FF0000"/>
                          </a:solidFill>
                          <a:effectLst/>
                          <a:latin typeface="+mn-lt"/>
                          <a:ea typeface="+mn-ea"/>
                          <a:cs typeface="+mn-cs"/>
                        </a:rPr>
                        <a:t>о лицензии на осуществление образовательной деятельности (выписке из реестра лицензий на осуществление образовательной деятельности);</a:t>
                      </a:r>
                      <a:endParaRPr lang="ru-RU" sz="1400" b="0" dirty="0">
                        <a:solidFill>
                          <a:srgbClr val="FF0000"/>
                        </a:solidFill>
                      </a:endParaRPr>
                    </a:p>
                    <a:p>
                      <a:endParaRPr lang="ru-RU" sz="1400" b="0" dirty="0">
                        <a:solidFill>
                          <a:srgbClr val="FF0000"/>
                        </a:solidFill>
                      </a:endParaRP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CFC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i="0" kern="1200" dirty="0">
                          <a:solidFill>
                            <a:schemeClr val="tx1"/>
                          </a:solidFill>
                          <a:effectLst/>
                          <a:latin typeface="+mn-lt"/>
                          <a:ea typeface="+mn-ea"/>
                          <a:cs typeface="+mn-cs"/>
                        </a:rPr>
                        <a:t>т) о лицензии на осуществление образовательной деятельности (выписке из реестра лицензий на осуществление образовательной деятельности)</a:t>
                      </a:r>
                      <a:endParaRPr lang="ru-RU" sz="1400" dirty="0">
                        <a:solidFill>
                          <a:schemeClr val="tx1"/>
                        </a:solidFill>
                      </a:endParaRPr>
                    </a:p>
                    <a:p>
                      <a:endParaRPr lang="ru-RU" sz="140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CFCFC"/>
                    </a:solidFill>
                  </a:tcPr>
                </a:tc>
                <a:tc rowSpan="2">
                  <a:txBody>
                    <a:bodyPr/>
                    <a:lstStyle/>
                    <a:p>
                      <a:endParaRPr lang="ru-RU" sz="120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FCFC"/>
                    </a:solidFill>
                  </a:tcPr>
                </a:tc>
                <a:extLst>
                  <a:ext uri="{0D108BD9-81ED-4DB2-BD59-A6C34878D82A}">
                    <a16:rowId xmlns="" xmlns:a16="http://schemas.microsoft.com/office/drawing/2014/main" val="10001"/>
                  </a:ext>
                </a:extLst>
              </a:tr>
              <a:tr h="4144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kern="1200" dirty="0">
                          <a:solidFill>
                            <a:srgbClr val="FF0000"/>
                          </a:solidFill>
                          <a:effectLst/>
                          <a:latin typeface="+mn-lt"/>
                          <a:ea typeface="+mn-ea"/>
                          <a:cs typeface="+mn-cs"/>
                        </a:rPr>
                        <a:t>о наличии или об отсутствии государственной аккредитации образовательной деятельности по реализуемым образовательным программам, за исключением образовательных программ дошкольного образования, программ подготовки научных и научно-педагогических кадров в аспирантуре (адъюнктуре), образовательных программ, реализуемых в соответствии с федеральным государственным образовательным стандартом образования обучающихся с нарушением интеллекта, основных программ профессионального обучения, дополнительных образовательных программ (выписке из государственной информационной системы "Реестр организаций, осуществляющих образовательную деятельность по имеющим государственную аккредитацию образовательным программам</a:t>
                      </a:r>
                      <a:endParaRPr lang="ru-RU" sz="1400" b="0" dirty="0">
                        <a:solidFill>
                          <a:srgbClr val="FF0000"/>
                        </a:solidFill>
                      </a:endParaRPr>
                    </a:p>
                    <a:p>
                      <a:endParaRPr lang="ru-RU" sz="1400" b="0" dirty="0">
                        <a:solidFill>
                          <a:srgbClr val="FF0000"/>
                        </a:solidFill>
                      </a:endParaRP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CFCFC"/>
                    </a:solidFill>
                  </a:tcPr>
                </a:tc>
                <a:tc>
                  <a:txBody>
                    <a:bodyPr/>
                    <a:lstStyle/>
                    <a:p>
                      <a:r>
                        <a:rPr lang="ru-RU" sz="1400" b="0" i="0" kern="1200" dirty="0">
                          <a:solidFill>
                            <a:schemeClr val="tx1"/>
                          </a:solidFill>
                          <a:effectLst/>
                          <a:latin typeface="+mn-lt"/>
                          <a:ea typeface="+mn-ea"/>
                          <a:cs typeface="+mn-cs"/>
                        </a:rPr>
                        <a:t>у) о наличии или об отсутствии государственной аккредитации образовательной деятельности по реализуемым образовательным программам;</a:t>
                      </a:r>
                      <a:endParaRPr lang="ru-RU" sz="140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CFCFC"/>
                    </a:solidFill>
                  </a:tcPr>
                </a:tc>
                <a:tc vMerge="1">
                  <a:txBody>
                    <a:bodyPr/>
                    <a:lstStyle/>
                    <a:p>
                      <a:endParaRPr lang="ru-RU" sz="120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CFCFC"/>
                    </a:solidFill>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4175919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5" name="Скругленный прямоугольник 4"/>
          <p:cNvSpPr/>
          <p:nvPr/>
        </p:nvSpPr>
        <p:spPr>
          <a:xfrm>
            <a:off x="224971" y="1096735"/>
            <a:ext cx="10671628" cy="2990849"/>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2" name="Заголовок 1"/>
          <p:cNvSpPr>
            <a:spLocks noGrp="1"/>
          </p:cNvSpPr>
          <p:nvPr>
            <p:ph type="title"/>
          </p:nvPr>
        </p:nvSpPr>
        <p:spPr>
          <a:xfrm>
            <a:off x="381000" y="-85463"/>
            <a:ext cx="10515600" cy="1325563"/>
          </a:xfrm>
        </p:spPr>
        <p:txBody>
          <a:bodyPr/>
          <a:lstStyle/>
          <a:p>
            <a:r>
              <a:rPr lang="ru-RU" dirty="0">
                <a:solidFill>
                  <a:srgbClr val="C00000"/>
                </a:solidFill>
                <a:latin typeface="+mn-lt"/>
              </a:rPr>
              <a:t>Подраздел «Основные сведения»</a:t>
            </a:r>
          </a:p>
        </p:txBody>
      </p:sp>
      <p:pic>
        <p:nvPicPr>
          <p:cNvPr id="6148" name="Picture 4"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 y="4075112"/>
            <a:ext cx="3057525" cy="3048001"/>
          </a:xfrm>
          <a:prstGeom prst="rect">
            <a:avLst/>
          </a:prstGeom>
          <a:noFill/>
          <a:extLst>
            <a:ext uri="{909E8E84-426E-40DD-AFC4-6F175D3DCCD1}">
              <a14:hiddenFill xmlns:a14="http://schemas.microsoft.com/office/drawing/2010/main">
                <a:solidFill>
                  <a:srgbClr val="FFFFFF"/>
                </a:solidFill>
              </a14:hiddenFill>
            </a:ext>
          </a:extLst>
        </p:spPr>
      </p:pic>
      <p:sp>
        <p:nvSpPr>
          <p:cNvPr id="7" name="Объект 6"/>
          <p:cNvSpPr txBox="1">
            <a:spLocks noGrp="1"/>
          </p:cNvSpPr>
          <p:nvPr>
            <p:ph idx="1"/>
          </p:nvPr>
        </p:nvSpPr>
        <p:spPr>
          <a:xfrm>
            <a:off x="457200" y="1374774"/>
            <a:ext cx="10515600" cy="2249847"/>
          </a:xfrm>
          <a:prstGeom prst="rect">
            <a:avLst/>
          </a:prstGeom>
          <a:noFill/>
        </p:spPr>
        <p:txBody>
          <a:bodyPr wrap="square" rtlCol="0">
            <a:spAutoFit/>
          </a:bodyPr>
          <a:lstStyle/>
          <a:p>
            <a:pPr marL="0" indent="0">
              <a:buNone/>
            </a:pPr>
            <a:r>
              <a:rPr lang="ru-RU" sz="2000" b="1" dirty="0">
                <a:solidFill>
                  <a:srgbClr val="C00000"/>
                </a:solidFill>
                <a:latin typeface="+mn-lt"/>
              </a:rPr>
              <a:t>Удалили сведения:</a:t>
            </a:r>
          </a:p>
          <a:p>
            <a:r>
              <a:rPr lang="ru-RU" sz="1800" dirty="0">
                <a:latin typeface="+mn-lt"/>
              </a:rPr>
              <a:t>о наименовании представительств и филиалов образовательной организации (при наличии) (в том числе, находящихся за пределами Российской Федерации);</a:t>
            </a:r>
          </a:p>
          <a:p>
            <a:r>
              <a:rPr lang="ru-RU" sz="1800" dirty="0">
                <a:latin typeface="+mn-lt"/>
              </a:rPr>
              <a:t>об адресах электронной почты образовательной организации, ее представительств и филиалов (при наличии);</a:t>
            </a:r>
          </a:p>
          <a:p>
            <a:r>
              <a:rPr lang="ru-RU" sz="1800" dirty="0">
                <a:latin typeface="+mn-lt"/>
              </a:rPr>
              <a:t>об адресах официальных сайтов представительств и филиалов образовательной организации (при наличии) или страницах в информационно-телекоммуникационной сети "Интернет";</a:t>
            </a:r>
          </a:p>
        </p:txBody>
      </p:sp>
      <p:pic>
        <p:nvPicPr>
          <p:cNvPr id="8" name="Picture 4" descr="查看图片"/>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65215" y="664934"/>
            <a:ext cx="1927225" cy="1927225"/>
          </a:xfrm>
          <a:prstGeom prst="rect">
            <a:avLst/>
          </a:prstGeom>
          <a:noFill/>
          <a:extLst>
            <a:ext uri="{909E8E84-426E-40DD-AFC4-6F175D3DCCD1}">
              <a14:hiddenFill xmlns:a14="http://schemas.microsoft.com/office/drawing/2010/main">
                <a:solidFill>
                  <a:srgbClr val="FFFFFF"/>
                </a:solidFill>
              </a14:hiddenFill>
            </a:ext>
          </a:extLst>
        </p:spPr>
      </p:pic>
      <p:sp>
        <p:nvSpPr>
          <p:cNvPr id="14" name="Скругленный прямоугольник 13"/>
          <p:cNvSpPr/>
          <p:nvPr/>
        </p:nvSpPr>
        <p:spPr>
          <a:xfrm>
            <a:off x="2335893" y="4218026"/>
            <a:ext cx="9564007" cy="1277845"/>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6" name="Объект 6"/>
          <p:cNvSpPr txBox="1">
            <a:spLocks/>
          </p:cNvSpPr>
          <p:nvPr/>
        </p:nvSpPr>
        <p:spPr>
          <a:xfrm>
            <a:off x="2581728" y="4453804"/>
            <a:ext cx="9072335" cy="746871"/>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2000" b="1" dirty="0">
                <a:solidFill>
                  <a:srgbClr val="00B050"/>
                </a:solidFill>
                <a:latin typeface="+mn-lt"/>
              </a:rPr>
              <a:t>Добавили:</a:t>
            </a:r>
          </a:p>
          <a:p>
            <a:pPr marL="0" indent="0">
              <a:buNone/>
            </a:pPr>
            <a:r>
              <a:rPr lang="ru-RU" sz="1800" dirty="0">
                <a:latin typeface="+mn-lt"/>
              </a:rPr>
              <a:t>сведения о лицензии и аккредитации, в том числе выписках из реестров</a:t>
            </a:r>
          </a:p>
        </p:txBody>
      </p:sp>
      <p:pic>
        <p:nvPicPr>
          <p:cNvPr id="6" name="Рисунок 5">
            <a:extLst>
              <a:ext uri="{FF2B5EF4-FFF2-40B4-BE49-F238E27FC236}">
                <a16:creationId xmlns="" xmlns:a16="http://schemas.microsoft.com/office/drawing/2014/main" id="{A1E67011-48CA-0141-CFC7-4D2761CC97F6}"/>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3503481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463550" y="2325687"/>
            <a:ext cx="5943599" cy="2868613"/>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000" dirty="0">
                <a:solidFill>
                  <a:srgbClr val="C00000"/>
                </a:solidFill>
                <a:latin typeface="+mn-lt"/>
              </a:rPr>
              <a:t>2. Подраздел</a:t>
            </a:r>
          </a:p>
          <a:p>
            <a:r>
              <a:rPr lang="ru-RU" sz="3600" dirty="0">
                <a:solidFill>
                  <a:srgbClr val="C00000"/>
                </a:solidFill>
                <a:latin typeface="+mn-lt"/>
              </a:rPr>
              <a:t>«Структура </a:t>
            </a:r>
          </a:p>
          <a:p>
            <a:r>
              <a:rPr lang="ru-RU" sz="3600" dirty="0">
                <a:solidFill>
                  <a:srgbClr val="C00000"/>
                </a:solidFill>
                <a:latin typeface="+mn-lt"/>
              </a:rPr>
              <a:t>и органы управления образовательной организацией»</a:t>
            </a:r>
          </a:p>
        </p:txBody>
      </p:sp>
      <p:pic>
        <p:nvPicPr>
          <p:cNvPr id="6" name="Рисунок 5">
            <a:extLst>
              <a:ext uri="{FF2B5EF4-FFF2-40B4-BE49-F238E27FC236}">
                <a16:creationId xmlns="" xmlns:a16="http://schemas.microsoft.com/office/drawing/2014/main" id="{B85D27D4-DFB7-7741-9EB9-16EB7C079AEA}"/>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550579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Скругленный прямоугольник 21"/>
          <p:cNvSpPr/>
          <p:nvPr/>
        </p:nvSpPr>
        <p:spPr>
          <a:xfrm>
            <a:off x="4324334" y="2748802"/>
            <a:ext cx="7667623" cy="1892141"/>
          </a:xfrm>
          <a:prstGeom prst="roundRect">
            <a:avLst/>
          </a:prstGeom>
          <a:solidFill>
            <a:schemeClr val="bg1"/>
          </a:solidFill>
          <a:ln>
            <a:noFill/>
          </a:ln>
          <a:effectLst>
            <a:outerShdw blurRad="482600" dist="38100" dir="5400000" sx="101000" sy="101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C00000"/>
              </a:solidFill>
            </a:endParaRPr>
          </a:p>
        </p:txBody>
      </p:sp>
      <p:pic>
        <p:nvPicPr>
          <p:cNvPr id="2" name="Google Shape;80;p19"/>
          <p:cNvPicPr preferRelativeResize="0"/>
          <p:nvPr/>
        </p:nvPicPr>
        <p:blipFill rotWithShape="1">
          <a:blip r:embed="rId2">
            <a:alphaModFix/>
          </a:blip>
          <a:srcRect l="44657" t="27527"/>
          <a:stretch/>
        </p:blipFill>
        <p:spPr>
          <a:xfrm rot="5400000">
            <a:off x="9699150" y="-596167"/>
            <a:ext cx="1896681" cy="3089017"/>
          </a:xfrm>
          <a:prstGeom prst="rect">
            <a:avLst/>
          </a:prstGeom>
          <a:noFill/>
          <a:ln>
            <a:noFill/>
          </a:ln>
        </p:spPr>
      </p:pic>
      <p:sp>
        <p:nvSpPr>
          <p:cNvPr id="14" name="Скругленный прямоугольник 13"/>
          <p:cNvSpPr/>
          <p:nvPr/>
        </p:nvSpPr>
        <p:spPr>
          <a:xfrm>
            <a:off x="165100" y="2754993"/>
            <a:ext cx="2819400" cy="1733549"/>
          </a:xfrm>
          <a:prstGeom prst="roundRect">
            <a:avLst/>
          </a:prstGeom>
          <a:solidFill>
            <a:schemeClr val="bg1"/>
          </a:solidFill>
          <a:ln>
            <a:noFill/>
          </a:ln>
          <a:effectLst>
            <a:outerShdw blurRad="482600" dist="38100" dir="5400000" sx="101000" sy="101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C00000"/>
              </a:solidFill>
            </a:endParaRPr>
          </a:p>
        </p:txBody>
      </p:sp>
      <p:sp>
        <p:nvSpPr>
          <p:cNvPr id="15" name="TextBox 14"/>
          <p:cNvSpPr txBox="1"/>
          <p:nvPr/>
        </p:nvSpPr>
        <p:spPr>
          <a:xfrm>
            <a:off x="217041" y="3011003"/>
            <a:ext cx="2702815" cy="1323439"/>
          </a:xfrm>
          <a:prstGeom prst="rect">
            <a:avLst/>
          </a:prstGeom>
          <a:noFill/>
        </p:spPr>
        <p:txBody>
          <a:bodyPr wrap="square" rtlCol="0">
            <a:spAutoFit/>
          </a:bodyPr>
          <a:lstStyle/>
          <a:p>
            <a:pPr algn="ctr"/>
            <a:r>
              <a:rPr lang="ru-RU" sz="2000" b="1" dirty="0">
                <a:solidFill>
                  <a:srgbClr val="C00000"/>
                </a:solidFill>
              </a:rPr>
              <a:t>«Структура </a:t>
            </a:r>
          </a:p>
          <a:p>
            <a:pPr algn="ctr"/>
            <a:r>
              <a:rPr lang="ru-RU" sz="2000" b="1" dirty="0">
                <a:solidFill>
                  <a:srgbClr val="C00000"/>
                </a:solidFill>
              </a:rPr>
              <a:t>и органы управления образовательной организацией»</a:t>
            </a:r>
          </a:p>
        </p:txBody>
      </p:sp>
      <p:sp>
        <p:nvSpPr>
          <p:cNvPr id="16" name="Нашивка 15"/>
          <p:cNvSpPr/>
          <p:nvPr/>
        </p:nvSpPr>
        <p:spPr>
          <a:xfrm>
            <a:off x="3124186" y="3402750"/>
            <a:ext cx="1066800" cy="51322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7" name="TextBox 16"/>
          <p:cNvSpPr txBox="1"/>
          <p:nvPr/>
        </p:nvSpPr>
        <p:spPr>
          <a:xfrm>
            <a:off x="4276693" y="3020196"/>
            <a:ext cx="7594615" cy="1477328"/>
          </a:xfrm>
          <a:prstGeom prst="rect">
            <a:avLst/>
          </a:prstGeom>
          <a:noFill/>
        </p:spPr>
        <p:txBody>
          <a:bodyPr wrap="square" rtlCol="0">
            <a:spAutoFit/>
          </a:bodyPr>
          <a:lstStyle/>
          <a:p>
            <a:pPr algn="ctr"/>
            <a:r>
              <a:rPr lang="ru-RU" dirty="0">
                <a:solidFill>
                  <a:prstClr val="black"/>
                </a:solidFill>
              </a:rPr>
              <a:t>В подразделе размещается информация </a:t>
            </a:r>
            <a:r>
              <a:rPr lang="ru-RU" b="1" u="sng" dirty="0">
                <a:solidFill>
                  <a:prstClr val="black"/>
                </a:solidFill>
              </a:rPr>
              <a:t>о всех структурных подразделениях</a:t>
            </a:r>
            <a:r>
              <a:rPr lang="ru-RU" dirty="0">
                <a:solidFill>
                  <a:prstClr val="black"/>
                </a:solidFill>
              </a:rPr>
              <a:t>, обеспечивающих осуществление образовательной деятельности, </a:t>
            </a:r>
            <a:r>
              <a:rPr lang="ru-RU" b="1" u="sng" dirty="0">
                <a:solidFill>
                  <a:prstClr val="black"/>
                </a:solidFill>
              </a:rPr>
              <a:t>включая филиалы и представительства</a:t>
            </a:r>
            <a:r>
              <a:rPr lang="ru-RU" dirty="0">
                <a:solidFill>
                  <a:prstClr val="black"/>
                </a:solidFill>
              </a:rPr>
              <a:t>, иные структурные подразделения, которые образовательную деятельность не осуществляют, но принимают участие в её обеспечении.</a:t>
            </a:r>
            <a:endParaRPr lang="ru-RU" b="1" i="1" dirty="0">
              <a:solidFill>
                <a:prstClr val="black"/>
              </a:solidFill>
            </a:endParaRPr>
          </a:p>
        </p:txBody>
      </p:sp>
      <p:pic>
        <p:nvPicPr>
          <p:cNvPr id="3" name="Рисунок 2">
            <a:extLst>
              <a:ext uri="{FF2B5EF4-FFF2-40B4-BE49-F238E27FC236}">
                <a16:creationId xmlns="" xmlns:a16="http://schemas.microsoft.com/office/drawing/2014/main" id="{ED519F78-CC85-E2BE-1583-013C8D077D02}"/>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3715992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Скругленный прямоугольник 5"/>
          <p:cNvSpPr/>
          <p:nvPr/>
        </p:nvSpPr>
        <p:spPr>
          <a:xfrm>
            <a:off x="326570" y="609601"/>
            <a:ext cx="11497129" cy="58420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647701" y="817967"/>
          <a:ext cx="10896600" cy="5426405"/>
        </p:xfrm>
        <a:graphic>
          <a:graphicData uri="http://schemas.openxmlformats.org/drawingml/2006/table">
            <a:tbl>
              <a:tblPr firstRow="1" bandRow="1">
                <a:tableStyleId>{5C22544A-7EE6-4342-B048-85BDC9FD1C3A}</a:tableStyleId>
              </a:tblPr>
              <a:tblGrid>
                <a:gridCol w="3632200">
                  <a:extLst>
                    <a:ext uri="{9D8B030D-6E8A-4147-A177-3AD203B41FA5}">
                      <a16:colId xmlns="" xmlns:a16="http://schemas.microsoft.com/office/drawing/2014/main" val="20000"/>
                    </a:ext>
                  </a:extLst>
                </a:gridCol>
                <a:gridCol w="3632200">
                  <a:extLst>
                    <a:ext uri="{9D8B030D-6E8A-4147-A177-3AD203B41FA5}">
                      <a16:colId xmlns="" xmlns:a16="http://schemas.microsoft.com/office/drawing/2014/main" val="20001"/>
                    </a:ext>
                  </a:extLst>
                </a:gridCol>
                <a:gridCol w="3632200">
                  <a:extLst>
                    <a:ext uri="{9D8B030D-6E8A-4147-A177-3AD203B41FA5}">
                      <a16:colId xmlns="" xmlns:a16="http://schemas.microsoft.com/office/drawing/2014/main" val="20002"/>
                    </a:ext>
                  </a:extLst>
                </a:gridCol>
              </a:tblGrid>
              <a:tr h="1353733">
                <a:tc>
                  <a:txBody>
                    <a:bodyPr/>
                    <a:lstStyle/>
                    <a:p>
                      <a:r>
                        <a:rPr lang="ru-RU" sz="1800" dirty="0">
                          <a:solidFill>
                            <a:srgbClr val="C00000"/>
                          </a:solidFill>
                        </a:rPr>
                        <a:t>Подраздел "Структура и органы управления образовательной организацией"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2058432">
                <a:tc>
                  <a:txBody>
                    <a:bodyPr/>
                    <a:lstStyle/>
                    <a:p>
                      <a:r>
                        <a:rPr lang="ru-RU" sz="1400" dirty="0">
                          <a:solidFill>
                            <a:srgbClr val="FF0000"/>
                          </a:solidFill>
                        </a:rPr>
                        <a:t>о наименовании структурного подразделения (органа управления</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chemeClr val="dk1"/>
                          </a:solidFill>
                          <a:effectLst/>
                          <a:latin typeface="+mn-lt"/>
                          <a:ea typeface="+mn-ea"/>
                          <a:cs typeface="+mn-cs"/>
                        </a:rPr>
                        <a:t>Часть</a:t>
                      </a:r>
                      <a:r>
                        <a:rPr lang="ru-RU" sz="1400" b="1" i="0" kern="1200" baseline="0" dirty="0">
                          <a:solidFill>
                            <a:schemeClr val="dk1"/>
                          </a:solidFill>
                          <a:effectLst/>
                          <a:latin typeface="+mn-lt"/>
                          <a:ea typeface="+mn-ea"/>
                          <a:cs typeface="+mn-cs"/>
                        </a:rPr>
                        <a:t> </a:t>
                      </a:r>
                      <a:r>
                        <a:rPr lang="ru-RU" sz="1400" b="1" i="0" kern="1200" dirty="0">
                          <a:solidFill>
                            <a:schemeClr val="dk1"/>
                          </a:solidFill>
                          <a:effectLst/>
                          <a:latin typeface="+mn-lt"/>
                          <a:ea typeface="+mn-ea"/>
                          <a:cs typeface="+mn-cs"/>
                        </a:rPr>
                        <a:t>2.</a:t>
                      </a:r>
                      <a:r>
                        <a:rPr lang="ru-RU" sz="1400" b="0" i="0" kern="1200" dirty="0">
                          <a:solidFill>
                            <a:schemeClr val="dk1"/>
                          </a:solidFill>
                          <a:effectLst/>
                          <a:latin typeface="+mn-lt"/>
                          <a:ea typeface="+mn-ea"/>
                          <a:cs typeface="+mn-cs"/>
                        </a:rPr>
                        <a:t> Образовательные организации обеспечивают открытость и доступность:</a:t>
                      </a:r>
                    </a:p>
                    <a:p>
                      <a:r>
                        <a:rPr lang="ru-RU" sz="1400" dirty="0"/>
                        <a:t>1) информации:</a:t>
                      </a:r>
                      <a:endParaRPr lang="ru-RU" sz="1400" b="0" i="0" kern="1200" dirty="0">
                        <a:solidFill>
                          <a:schemeClr val="dk1"/>
                        </a:solidFill>
                        <a:effectLst/>
                        <a:latin typeface="+mn-lt"/>
                        <a:ea typeface="+mn-ea"/>
                        <a:cs typeface="+mn-cs"/>
                      </a:endParaRPr>
                    </a:p>
                    <a:p>
                      <a:endParaRPr lang="ru-RU" sz="1400" b="0" i="0" kern="1200" dirty="0">
                        <a:solidFill>
                          <a:schemeClr val="dk1"/>
                        </a:solidFill>
                        <a:effectLst/>
                        <a:latin typeface="+mn-lt"/>
                        <a:ea typeface="+mn-ea"/>
                        <a:cs typeface="+mn-cs"/>
                      </a:endParaRPr>
                    </a:p>
                    <a:p>
                      <a:r>
                        <a:rPr lang="ru-RU" sz="1400" b="0" i="0" kern="1200" dirty="0">
                          <a:solidFill>
                            <a:schemeClr val="dk1"/>
                          </a:solidFill>
                          <a:effectLst/>
                          <a:latin typeface="+mn-lt"/>
                          <a:ea typeface="+mn-ea"/>
                          <a:cs typeface="+mn-cs"/>
                        </a:rPr>
                        <a:t>б) о структуре и об органах управления образовательной организацией;</a:t>
                      </a:r>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r>
                        <a:rPr lang="ru-RU" sz="1400" b="0" i="0" kern="1200" dirty="0">
                          <a:solidFill>
                            <a:schemeClr val="dk1"/>
                          </a:solidFill>
                          <a:effectLst/>
                          <a:latin typeface="+mn-lt"/>
                          <a:ea typeface="+mn-ea"/>
                          <a:cs typeface="+mn-cs"/>
                        </a:rPr>
                        <a:t>4. При размещении информации о структуре и об органах управления указываются в том числе:</a:t>
                      </a:r>
                    </a:p>
                    <a:p>
                      <a:r>
                        <a:rPr lang="ru-RU" sz="1400" b="0" i="0" kern="1200" dirty="0">
                          <a:solidFill>
                            <a:schemeClr val="dk1"/>
                          </a:solidFill>
                          <a:effectLst/>
                          <a:latin typeface="+mn-lt"/>
                          <a:ea typeface="+mn-ea"/>
                          <a:cs typeface="+mn-cs"/>
                        </a:rPr>
                        <a:t>а) наименование структурных подразделений (органов управления);</a:t>
                      </a:r>
                    </a:p>
                    <a:p>
                      <a:r>
                        <a:rPr lang="ru-RU" sz="1400" b="0" i="0" kern="1200" dirty="0">
                          <a:solidFill>
                            <a:schemeClr val="dk1"/>
                          </a:solidFill>
                          <a:effectLst/>
                          <a:latin typeface="+mn-lt"/>
                          <a:ea typeface="+mn-ea"/>
                          <a:cs typeface="+mn-cs"/>
                        </a:rPr>
                        <a:t>б) фамилии, имена, отчества (при наличии) и должности руководителей структурных подразделений;</a:t>
                      </a:r>
                    </a:p>
                    <a:p>
                      <a:r>
                        <a:rPr lang="ru-RU" sz="1400" b="0" i="0" kern="1200" dirty="0">
                          <a:solidFill>
                            <a:schemeClr val="dk1"/>
                          </a:solidFill>
                          <a:effectLst/>
                          <a:latin typeface="+mn-lt"/>
                          <a:ea typeface="+mn-ea"/>
                          <a:cs typeface="+mn-cs"/>
                        </a:rPr>
                        <a:t>в) места нахождения структурных подразделений;</a:t>
                      </a:r>
                    </a:p>
                    <a:p>
                      <a:r>
                        <a:rPr lang="ru-RU" sz="1400" b="0" i="0" kern="1200" dirty="0">
                          <a:solidFill>
                            <a:schemeClr val="dk1"/>
                          </a:solidFill>
                          <a:effectLst/>
                          <a:latin typeface="+mn-lt"/>
                          <a:ea typeface="+mn-ea"/>
                          <a:cs typeface="+mn-cs"/>
                        </a:rPr>
                        <a:t>г) адреса официальных сайтов в сети "Интернет" структурных подразделений (при наличии);</a:t>
                      </a: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764560">
                <a:tc>
                  <a:txBody>
                    <a:bodyPr/>
                    <a:lstStyle/>
                    <a:p>
                      <a:r>
                        <a:rPr lang="ru-RU" sz="1400" dirty="0"/>
                        <a:t>о фамилиях, именах, отчествах (при наличии) и должности руководителей структурных подразделений; </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endParaRPr lang="ru-RU" sz="2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dirty="0"/>
                    </a:p>
                  </a:txBody>
                  <a:tcPr/>
                </a:tc>
                <a:extLst>
                  <a:ext uri="{0D108BD9-81ED-4DB2-BD59-A6C34878D82A}">
                    <a16:rowId xmlns="" xmlns:a16="http://schemas.microsoft.com/office/drawing/2014/main" val="10002"/>
                  </a:ext>
                </a:extLst>
              </a:tr>
              <a:tr h="477033">
                <a:tc>
                  <a:txBody>
                    <a:bodyPr/>
                    <a:lstStyle/>
                    <a:p>
                      <a:r>
                        <a:rPr lang="ru-RU" sz="1400" dirty="0"/>
                        <a:t>о месте нахождения структурных подразделений</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dirty="0"/>
                    </a:p>
                  </a:txBody>
                  <a:tcPr/>
                </a:tc>
                <a:extLst>
                  <a:ext uri="{0D108BD9-81ED-4DB2-BD59-A6C34878D82A}">
                    <a16:rowId xmlns="" xmlns:a16="http://schemas.microsoft.com/office/drawing/2014/main" val="10003"/>
                  </a:ext>
                </a:extLst>
              </a:tr>
              <a:tr h="548915">
                <a:tc>
                  <a:txBody>
                    <a:bodyPr/>
                    <a:lstStyle/>
                    <a:p>
                      <a:r>
                        <a:rPr lang="ru-RU" sz="1400" dirty="0"/>
                        <a:t>об адресах официальных сайтов в сети "Интернет" структурных подразделений (при наличии); </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vMerge="1">
                  <a:txBody>
                    <a:bodyPr/>
                    <a:lstStyle/>
                    <a:p>
                      <a:endParaRPr lang="ru-RU"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vMerge="1">
                  <a:txBody>
                    <a:bodyPr/>
                    <a:lstStyle/>
                    <a:p>
                      <a:endParaRPr lang="ru-RU" dirty="0"/>
                    </a:p>
                  </a:txBody>
                  <a:tcPr/>
                </a:tc>
                <a:extLst>
                  <a:ext uri="{0D108BD9-81ED-4DB2-BD59-A6C34878D82A}">
                    <a16:rowId xmlns="" xmlns:a16="http://schemas.microsoft.com/office/drawing/2014/main" val="10004"/>
                  </a:ext>
                </a:extLst>
              </a:tr>
            </a:tbl>
          </a:graphicData>
        </a:graphic>
      </p:graphicFrame>
      <p:pic>
        <p:nvPicPr>
          <p:cNvPr id="2" name="Рисунок 1">
            <a:extLst>
              <a:ext uri="{FF2B5EF4-FFF2-40B4-BE49-F238E27FC236}">
                <a16:creationId xmlns="" xmlns:a16="http://schemas.microsoft.com/office/drawing/2014/main" id="{747C3D9A-1091-C1E5-62E7-45AB95835229}"/>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511169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Скругленный прямоугольник 5"/>
          <p:cNvSpPr/>
          <p:nvPr/>
        </p:nvSpPr>
        <p:spPr>
          <a:xfrm>
            <a:off x="326570" y="939799"/>
            <a:ext cx="11497129" cy="5207001"/>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647700" y="1355244"/>
          <a:ext cx="10896600" cy="4350714"/>
        </p:xfrm>
        <a:graphic>
          <a:graphicData uri="http://schemas.openxmlformats.org/drawingml/2006/table">
            <a:tbl>
              <a:tblPr firstRow="1" bandRow="1">
                <a:tableStyleId>{5C22544A-7EE6-4342-B048-85BDC9FD1C3A}</a:tableStyleId>
              </a:tblPr>
              <a:tblGrid>
                <a:gridCol w="3632200">
                  <a:extLst>
                    <a:ext uri="{9D8B030D-6E8A-4147-A177-3AD203B41FA5}">
                      <a16:colId xmlns="" xmlns:a16="http://schemas.microsoft.com/office/drawing/2014/main" val="20000"/>
                    </a:ext>
                  </a:extLst>
                </a:gridCol>
                <a:gridCol w="3632200">
                  <a:extLst>
                    <a:ext uri="{9D8B030D-6E8A-4147-A177-3AD203B41FA5}">
                      <a16:colId xmlns="" xmlns:a16="http://schemas.microsoft.com/office/drawing/2014/main" val="20001"/>
                    </a:ext>
                  </a:extLst>
                </a:gridCol>
                <a:gridCol w="3632200">
                  <a:extLst>
                    <a:ext uri="{9D8B030D-6E8A-4147-A177-3AD203B41FA5}">
                      <a16:colId xmlns="" xmlns:a16="http://schemas.microsoft.com/office/drawing/2014/main" val="20002"/>
                    </a:ext>
                  </a:extLst>
                </a:gridCol>
              </a:tblGrid>
              <a:tr h="1353733">
                <a:tc>
                  <a:txBody>
                    <a:bodyPr/>
                    <a:lstStyle/>
                    <a:p>
                      <a:r>
                        <a:rPr lang="ru-RU" sz="1800" dirty="0">
                          <a:solidFill>
                            <a:srgbClr val="C00000"/>
                          </a:solidFill>
                        </a:rPr>
                        <a:t>Подраздел "Структура и органы управления образовательной организацией"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771941">
                <a:tc>
                  <a:txBody>
                    <a:bodyPr/>
                    <a:lstStyle/>
                    <a:p>
                      <a:r>
                        <a:rPr lang="ru-RU" sz="1400" dirty="0"/>
                        <a:t>об адресах электронной почты структурных подразделений (при наличии); </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r>
                        <a:rPr lang="ru-RU" sz="1400" b="0" i="0" kern="1200" dirty="0">
                          <a:solidFill>
                            <a:schemeClr val="dk1"/>
                          </a:solidFill>
                          <a:effectLst/>
                          <a:latin typeface="+mn-lt"/>
                          <a:ea typeface="+mn-ea"/>
                          <a:cs typeface="+mn-cs"/>
                        </a:rPr>
                        <a:t>4. При размещении информации о структуре и об органах управления указываются в том числе:</a:t>
                      </a:r>
                    </a:p>
                    <a:p>
                      <a:endParaRPr lang="ru-RU" sz="1400" b="0" i="0" kern="1200" dirty="0">
                        <a:solidFill>
                          <a:schemeClr val="dk1"/>
                        </a:solidFill>
                        <a:effectLst/>
                        <a:latin typeface="+mn-lt"/>
                        <a:ea typeface="+mn-ea"/>
                        <a:cs typeface="+mn-cs"/>
                      </a:endParaRPr>
                    </a:p>
                    <a:p>
                      <a:r>
                        <a:rPr lang="ru-RU" sz="1400" b="0" i="0" kern="1200" dirty="0">
                          <a:solidFill>
                            <a:schemeClr val="dk1"/>
                          </a:solidFill>
                          <a:effectLst/>
                          <a:latin typeface="+mn-lt"/>
                          <a:ea typeface="+mn-ea"/>
                          <a:cs typeface="+mn-cs"/>
                        </a:rPr>
                        <a:t>д) адреса электронной почты структурных подразделений (при наличии);</a:t>
                      </a:r>
                    </a:p>
                    <a:p>
                      <a:r>
                        <a:rPr lang="ru-RU" sz="1400" b="0" i="0" kern="1200" dirty="0">
                          <a:solidFill>
                            <a:schemeClr val="dk1"/>
                          </a:solidFill>
                          <a:effectLst/>
                          <a:latin typeface="+mn-lt"/>
                          <a:ea typeface="+mn-ea"/>
                          <a:cs typeface="+mn-cs"/>
                        </a:rPr>
                        <a:t>е) сведения о наличии положений о структурных подразделениях (об органах управления) с приложением указанных положений в виде электронных документов, подписанных простой </a:t>
                      </a:r>
                      <a:r>
                        <a:rPr lang="ru-RU" sz="1400" b="0" i="0" u="none" kern="1200" dirty="0">
                          <a:solidFill>
                            <a:schemeClr val="dk1"/>
                          </a:solidFill>
                          <a:effectLst/>
                          <a:latin typeface="+mn-lt"/>
                          <a:ea typeface="+mn-ea"/>
                          <a:cs typeface="+mn-cs"/>
                        </a:rPr>
                        <a:t>электронной подписью в соответствии с </a:t>
                      </a:r>
                      <a:r>
                        <a:rPr lang="ru-RU" sz="1400" b="0" i="0" u="none" strike="noStrike" kern="1200" dirty="0">
                          <a:solidFill>
                            <a:schemeClr val="dk1"/>
                          </a:solidFill>
                          <a:effectLst/>
                          <a:latin typeface="+mn-lt"/>
                          <a:ea typeface="+mn-ea"/>
                          <a:cs typeface="+mn-cs"/>
                          <a:hlinkClick r:id="rId2"/>
                        </a:rPr>
                        <a:t>Федеральным законом</a:t>
                      </a:r>
                      <a:r>
                        <a:rPr lang="ru-RU" sz="1400" b="0" i="0" u="none" kern="1200" dirty="0">
                          <a:solidFill>
                            <a:schemeClr val="dk1"/>
                          </a:solidFill>
                          <a:effectLst/>
                          <a:latin typeface="+mn-lt"/>
                          <a:ea typeface="+mn-ea"/>
                          <a:cs typeface="+mn-cs"/>
                        </a:rPr>
                        <a:t> "Об электронной подписи".</a:t>
                      </a: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7645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 о наличии положений о структурных подразделениях (об органах управления) с приложением указанных положений в виде электронных документов, подписанных простой электронной подписью в соответствии с Федеральным законом от 6 апреля 2011 г. N 63-ФЗ "Об электронной подписи" (далее соответственно - электронный документ, Федеральный закон N 63-ФЗ).</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dirty="0"/>
                    </a:p>
                  </a:txBody>
                  <a:tcPr/>
                </a:tc>
                <a:extLst>
                  <a:ext uri="{0D108BD9-81ED-4DB2-BD59-A6C34878D82A}">
                    <a16:rowId xmlns="" xmlns:a16="http://schemas.microsoft.com/office/drawing/2014/main" val="10002"/>
                  </a:ext>
                </a:extLst>
              </a:tr>
            </a:tbl>
          </a:graphicData>
        </a:graphic>
      </p:graphicFrame>
      <p:pic>
        <p:nvPicPr>
          <p:cNvPr id="2" name="Рисунок 1">
            <a:extLst>
              <a:ext uri="{FF2B5EF4-FFF2-40B4-BE49-F238E27FC236}">
                <a16:creationId xmlns="" xmlns:a16="http://schemas.microsoft.com/office/drawing/2014/main" id="{21F458C2-C7E7-2147-F3A4-61A3FB662403}"/>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828175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463550" y="2984500"/>
            <a:ext cx="5943599" cy="220980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800" dirty="0">
                <a:solidFill>
                  <a:srgbClr val="C00000"/>
                </a:solidFill>
                <a:latin typeface="+mn-lt"/>
              </a:rPr>
              <a:t>3. Подраздел</a:t>
            </a:r>
          </a:p>
          <a:p>
            <a:r>
              <a:rPr lang="ru-RU" dirty="0">
                <a:solidFill>
                  <a:srgbClr val="C00000"/>
                </a:solidFill>
                <a:latin typeface="+mn-lt"/>
              </a:rPr>
              <a:t>«Документы»</a:t>
            </a:r>
          </a:p>
        </p:txBody>
      </p:sp>
      <p:pic>
        <p:nvPicPr>
          <p:cNvPr id="6" name="Рисунок 5">
            <a:extLst>
              <a:ext uri="{FF2B5EF4-FFF2-40B4-BE49-F238E27FC236}">
                <a16:creationId xmlns="" xmlns:a16="http://schemas.microsoft.com/office/drawing/2014/main" id="{AB5064FC-C68E-0D9C-7031-B56A94190730}"/>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601216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Скругленный прямоугольник 22"/>
          <p:cNvSpPr/>
          <p:nvPr/>
        </p:nvSpPr>
        <p:spPr>
          <a:xfrm>
            <a:off x="4984735" y="3116974"/>
            <a:ext cx="6127765" cy="1347075"/>
          </a:xfrm>
          <a:prstGeom prst="roundRect">
            <a:avLst/>
          </a:prstGeom>
          <a:solidFill>
            <a:schemeClr val="bg1"/>
          </a:solidFill>
          <a:ln>
            <a:noFill/>
          </a:ln>
          <a:effectLst>
            <a:outerShdw blurRad="482600" dist="38100" dir="5400000" sx="101000" sy="101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C00000"/>
              </a:solidFill>
            </a:endParaRPr>
          </a:p>
        </p:txBody>
      </p:sp>
      <p:pic>
        <p:nvPicPr>
          <p:cNvPr id="2" name="Google Shape;80;p19"/>
          <p:cNvPicPr preferRelativeResize="0"/>
          <p:nvPr/>
        </p:nvPicPr>
        <p:blipFill rotWithShape="1">
          <a:blip r:embed="rId2">
            <a:alphaModFix/>
          </a:blip>
          <a:srcRect l="44657" t="27527"/>
          <a:stretch/>
        </p:blipFill>
        <p:spPr>
          <a:xfrm rot="5400000">
            <a:off x="9699150" y="-596167"/>
            <a:ext cx="1896681" cy="3089017"/>
          </a:xfrm>
          <a:prstGeom prst="rect">
            <a:avLst/>
          </a:prstGeom>
          <a:noFill/>
          <a:ln>
            <a:noFill/>
          </a:ln>
        </p:spPr>
      </p:pic>
      <p:sp>
        <p:nvSpPr>
          <p:cNvPr id="18" name="Скругленный прямоугольник 17"/>
          <p:cNvSpPr/>
          <p:nvPr/>
        </p:nvSpPr>
        <p:spPr>
          <a:xfrm>
            <a:off x="1035050" y="3242196"/>
            <a:ext cx="2476501" cy="1081275"/>
          </a:xfrm>
          <a:prstGeom prst="roundRect">
            <a:avLst/>
          </a:prstGeom>
          <a:solidFill>
            <a:schemeClr val="bg1"/>
          </a:solidFill>
          <a:ln>
            <a:noFill/>
          </a:ln>
          <a:effectLst>
            <a:outerShdw blurRad="482600" dist="38100" dir="5400000" sx="101000" sy="101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C00000"/>
              </a:solidFill>
            </a:endParaRPr>
          </a:p>
        </p:txBody>
      </p:sp>
      <p:sp>
        <p:nvSpPr>
          <p:cNvPr id="19" name="TextBox 18"/>
          <p:cNvSpPr txBox="1"/>
          <p:nvPr/>
        </p:nvSpPr>
        <p:spPr>
          <a:xfrm>
            <a:off x="1397774" y="3576530"/>
            <a:ext cx="1751056" cy="400110"/>
          </a:xfrm>
          <a:prstGeom prst="rect">
            <a:avLst/>
          </a:prstGeom>
          <a:noFill/>
        </p:spPr>
        <p:txBody>
          <a:bodyPr wrap="none" rtlCol="0">
            <a:spAutoFit/>
          </a:bodyPr>
          <a:lstStyle/>
          <a:p>
            <a:pPr algn="ctr"/>
            <a:r>
              <a:rPr lang="ru-RU" sz="2000" b="1" dirty="0">
                <a:solidFill>
                  <a:srgbClr val="C00000"/>
                </a:solidFill>
              </a:rPr>
              <a:t>«Документы»</a:t>
            </a:r>
          </a:p>
        </p:txBody>
      </p:sp>
      <p:sp>
        <p:nvSpPr>
          <p:cNvPr id="20" name="Нашивка 19"/>
          <p:cNvSpPr/>
          <p:nvPr/>
        </p:nvSpPr>
        <p:spPr>
          <a:xfrm>
            <a:off x="3784586" y="3562518"/>
            <a:ext cx="1066800" cy="51322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21" name="TextBox 20"/>
          <p:cNvSpPr txBox="1"/>
          <p:nvPr/>
        </p:nvSpPr>
        <p:spPr>
          <a:xfrm>
            <a:off x="4797393" y="3231092"/>
            <a:ext cx="6658007" cy="1200329"/>
          </a:xfrm>
          <a:prstGeom prst="rect">
            <a:avLst/>
          </a:prstGeom>
          <a:noFill/>
        </p:spPr>
        <p:txBody>
          <a:bodyPr wrap="square" rtlCol="0">
            <a:spAutoFit/>
          </a:bodyPr>
          <a:lstStyle/>
          <a:p>
            <a:pPr algn="ctr"/>
            <a:r>
              <a:rPr lang="ru-RU" dirty="0">
                <a:solidFill>
                  <a:prstClr val="black"/>
                </a:solidFill>
              </a:rPr>
              <a:t>Размещение копии </a:t>
            </a:r>
            <a:r>
              <a:rPr lang="ru-RU" b="1" u="sng" dirty="0">
                <a:solidFill>
                  <a:prstClr val="black"/>
                </a:solidFill>
              </a:rPr>
              <a:t>свидетельства о государственной аккредитации</a:t>
            </a:r>
            <a:r>
              <a:rPr lang="ru-RU" b="1" dirty="0">
                <a:solidFill>
                  <a:prstClr val="black"/>
                </a:solidFill>
              </a:rPr>
              <a:t> </a:t>
            </a:r>
            <a:r>
              <a:rPr lang="ru-RU" dirty="0">
                <a:solidFill>
                  <a:prstClr val="black"/>
                </a:solidFill>
              </a:rPr>
              <a:t>не является </a:t>
            </a:r>
            <a:r>
              <a:rPr lang="ru-RU" b="1" u="sng" dirty="0">
                <a:solidFill>
                  <a:prstClr val="black"/>
                </a:solidFill>
              </a:rPr>
              <a:t>обязательным</a:t>
            </a:r>
          </a:p>
          <a:p>
            <a:pPr algn="ctr"/>
            <a:endParaRPr lang="ru-RU" b="1" i="1" dirty="0">
              <a:solidFill>
                <a:prstClr val="black"/>
              </a:solidFill>
            </a:endParaRPr>
          </a:p>
          <a:p>
            <a:pPr algn="ctr"/>
            <a:r>
              <a:rPr lang="ru-RU" b="1" i="1" dirty="0">
                <a:solidFill>
                  <a:srgbClr val="C00000"/>
                </a:solidFill>
              </a:rPr>
              <a:t>Наличие – не является нарушением.</a:t>
            </a:r>
          </a:p>
        </p:txBody>
      </p:sp>
      <p:pic>
        <p:nvPicPr>
          <p:cNvPr id="3" name="Рисунок 2">
            <a:extLst>
              <a:ext uri="{FF2B5EF4-FFF2-40B4-BE49-F238E27FC236}">
                <a16:creationId xmlns="" xmlns:a16="http://schemas.microsoft.com/office/drawing/2014/main" id="{7B552307-AF9E-B888-A784-01EC412DD9C9}"/>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4223931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Скругленный прямоугольник 5"/>
          <p:cNvSpPr/>
          <p:nvPr/>
        </p:nvSpPr>
        <p:spPr>
          <a:xfrm>
            <a:off x="326570" y="1905000"/>
            <a:ext cx="11497129" cy="33909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647700" y="2124350"/>
          <a:ext cx="10896600" cy="2938693"/>
        </p:xfrm>
        <a:graphic>
          <a:graphicData uri="http://schemas.openxmlformats.org/drawingml/2006/table">
            <a:tbl>
              <a:tblPr firstRow="1" bandRow="1">
                <a:tableStyleId>{5C22544A-7EE6-4342-B048-85BDC9FD1C3A}</a:tableStyleId>
              </a:tblPr>
              <a:tblGrid>
                <a:gridCol w="3632200">
                  <a:extLst>
                    <a:ext uri="{9D8B030D-6E8A-4147-A177-3AD203B41FA5}">
                      <a16:colId xmlns="" xmlns:a16="http://schemas.microsoft.com/office/drawing/2014/main" val="20000"/>
                    </a:ext>
                  </a:extLst>
                </a:gridCol>
                <a:gridCol w="3632200">
                  <a:extLst>
                    <a:ext uri="{9D8B030D-6E8A-4147-A177-3AD203B41FA5}">
                      <a16:colId xmlns="" xmlns:a16="http://schemas.microsoft.com/office/drawing/2014/main" val="20001"/>
                    </a:ext>
                  </a:extLst>
                </a:gridCol>
                <a:gridCol w="3632200">
                  <a:extLst>
                    <a:ext uri="{9D8B030D-6E8A-4147-A177-3AD203B41FA5}">
                      <a16:colId xmlns="" xmlns:a16="http://schemas.microsoft.com/office/drawing/2014/main" val="20002"/>
                    </a:ext>
                  </a:extLst>
                </a:gridCol>
              </a:tblGrid>
              <a:tr h="1353733">
                <a:tc>
                  <a:txBody>
                    <a:bodyPr/>
                    <a:lstStyle/>
                    <a:p>
                      <a:r>
                        <a:rPr lang="ru-RU" sz="1800" dirty="0">
                          <a:solidFill>
                            <a:srgbClr val="C00000"/>
                          </a:solidFill>
                        </a:rPr>
                        <a:t>Подраздел «Документы»</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1536501">
                <a:tc>
                  <a:txBody>
                    <a:bodyPr/>
                    <a:lstStyle/>
                    <a:p>
                      <a:r>
                        <a:rPr lang="ru-RU" sz="1400" b="0" i="0" kern="1200" dirty="0">
                          <a:solidFill>
                            <a:schemeClr val="dk1"/>
                          </a:solidFill>
                          <a:effectLst/>
                          <a:latin typeface="+mn-lt"/>
                          <a:ea typeface="+mn-ea"/>
                          <a:cs typeface="+mn-cs"/>
                        </a:rPr>
                        <a:t>а) устав образовательной организации;</a:t>
                      </a:r>
                    </a:p>
                    <a:p>
                      <a:r>
                        <a:rPr lang="ru-RU" sz="1400" b="0" i="0" kern="1200" dirty="0">
                          <a:solidFill>
                            <a:schemeClr val="dk1"/>
                          </a:solidFill>
                          <a:effectLst/>
                          <a:latin typeface="+mn-lt"/>
                          <a:ea typeface="+mn-ea"/>
                          <a:cs typeface="+mn-cs"/>
                        </a:rPr>
                        <a:t>б) правила внутреннего распорядка обучающихся;</a:t>
                      </a:r>
                    </a:p>
                    <a:p>
                      <a:r>
                        <a:rPr lang="ru-RU" sz="1400" b="0" i="0" kern="1200" dirty="0">
                          <a:solidFill>
                            <a:schemeClr val="dk1"/>
                          </a:solidFill>
                          <a:effectLst/>
                          <a:latin typeface="+mn-lt"/>
                          <a:ea typeface="+mn-ea"/>
                          <a:cs typeface="+mn-cs"/>
                        </a:rPr>
                        <a:t>в) правила внутреннего трудового распорядка;</a:t>
                      </a:r>
                      <a:endParaRPr lang="ru-RU" sz="1400" dirty="0"/>
                    </a:p>
                    <a:p>
                      <a:r>
                        <a:rPr lang="ru-RU" sz="1400" b="0" i="0" kern="1200" dirty="0">
                          <a:solidFill>
                            <a:schemeClr val="dk1"/>
                          </a:solidFill>
                          <a:effectLst/>
                          <a:latin typeface="+mn-lt"/>
                          <a:ea typeface="+mn-ea"/>
                          <a:cs typeface="+mn-cs"/>
                        </a:rPr>
                        <a:t>г) коллективный договор (при наличии);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 </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ru-RU" sz="14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pic>
        <p:nvPicPr>
          <p:cNvPr id="2" name="Рисунок 1">
            <a:extLst>
              <a:ext uri="{FF2B5EF4-FFF2-40B4-BE49-F238E27FC236}">
                <a16:creationId xmlns="" xmlns:a16="http://schemas.microsoft.com/office/drawing/2014/main" id="{A662A04B-FABA-2DE5-7D02-412576A2E830}"/>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442527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Скругленный прямоугольник 5"/>
          <p:cNvSpPr/>
          <p:nvPr/>
        </p:nvSpPr>
        <p:spPr>
          <a:xfrm>
            <a:off x="393700" y="649504"/>
            <a:ext cx="11353801" cy="5751295"/>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647700" y="813985"/>
          <a:ext cx="10896600" cy="5499013"/>
        </p:xfrm>
        <a:graphic>
          <a:graphicData uri="http://schemas.openxmlformats.org/drawingml/2006/table">
            <a:tbl>
              <a:tblPr firstRow="1" bandRow="1">
                <a:tableStyleId>{5C22544A-7EE6-4342-B048-85BDC9FD1C3A}</a:tableStyleId>
              </a:tblPr>
              <a:tblGrid>
                <a:gridCol w="3632200">
                  <a:extLst>
                    <a:ext uri="{9D8B030D-6E8A-4147-A177-3AD203B41FA5}">
                      <a16:colId xmlns="" xmlns:a16="http://schemas.microsoft.com/office/drawing/2014/main" val="20000"/>
                    </a:ext>
                  </a:extLst>
                </a:gridCol>
                <a:gridCol w="3632200">
                  <a:extLst>
                    <a:ext uri="{9D8B030D-6E8A-4147-A177-3AD203B41FA5}">
                      <a16:colId xmlns="" xmlns:a16="http://schemas.microsoft.com/office/drawing/2014/main" val="20001"/>
                    </a:ext>
                  </a:extLst>
                </a:gridCol>
                <a:gridCol w="3632200">
                  <a:extLst>
                    <a:ext uri="{9D8B030D-6E8A-4147-A177-3AD203B41FA5}">
                      <a16:colId xmlns="" xmlns:a16="http://schemas.microsoft.com/office/drawing/2014/main" val="20002"/>
                    </a:ext>
                  </a:extLst>
                </a:gridCol>
              </a:tblGrid>
              <a:tr h="1353733">
                <a:tc>
                  <a:txBody>
                    <a:bodyPr/>
                    <a:lstStyle/>
                    <a:p>
                      <a:r>
                        <a:rPr lang="ru-RU" sz="1800" dirty="0">
                          <a:solidFill>
                            <a:srgbClr val="C00000"/>
                          </a:solidFill>
                        </a:rPr>
                        <a:t>Подраздел «Документы»</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0" kern="1200" dirty="0">
                          <a:solidFill>
                            <a:srgbClr val="C00000"/>
                          </a:solidFill>
                          <a:effectLst/>
                          <a:latin typeface="+mn-lt"/>
                          <a:ea typeface="+mn-ea"/>
                          <a:cs typeface="+mn-cs"/>
                        </a:rPr>
                        <a:t>Статья 30. Локальные нормативные акты, содержащие нормы, регулирующие образовательные отношения</a:t>
                      </a:r>
                      <a:endParaRPr lang="ru-RU" sz="1400" dirty="0">
                        <a:solidFill>
                          <a:srgbClr val="C00000"/>
                        </a:solidFill>
                      </a:endParaRP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1536501">
                <a:tc>
                  <a:txBody>
                    <a:bodyPr/>
                    <a:lstStyle/>
                    <a:p>
                      <a:r>
                        <a:rPr lang="ru-RU" sz="1400" b="0" i="0" kern="1200" dirty="0">
                          <a:solidFill>
                            <a:schemeClr val="dk1"/>
                          </a:solidFill>
                          <a:effectLst/>
                          <a:latin typeface="+mn-lt"/>
                          <a:ea typeface="+mn-ea"/>
                          <a:cs typeface="+mn-cs"/>
                        </a:rPr>
                        <a:t>д) локальные нормативные акты образовательной организации по основным вопросам организации и осуществления образовательной деятельности, предусмотренные Федеральным законом N 273-ФЗ;</a:t>
                      </a:r>
                      <a:r>
                        <a:rPr lang="ru-RU" sz="1400" dirty="0"/>
                        <a:t> </a:t>
                      </a:r>
                      <a:endParaRPr lang="en-US" sz="1400" dirty="0"/>
                    </a:p>
                    <a:p>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i="0" kern="1200" dirty="0">
                          <a:solidFill>
                            <a:schemeClr val="dk1"/>
                          </a:solidFill>
                          <a:effectLst/>
                          <a:latin typeface="+mn-lt"/>
                          <a:ea typeface="+mn-ea"/>
                          <a:cs typeface="+mn-cs"/>
                        </a:rPr>
                        <a:t>е) отчет о результатах </a:t>
                      </a:r>
                      <a:r>
                        <a:rPr lang="ru-RU" sz="1400" b="0" i="0" kern="1200" dirty="0" err="1">
                          <a:solidFill>
                            <a:schemeClr val="dk1"/>
                          </a:solidFill>
                          <a:effectLst/>
                          <a:latin typeface="+mn-lt"/>
                          <a:ea typeface="+mn-ea"/>
                          <a:cs typeface="+mn-cs"/>
                        </a:rPr>
                        <a:t>самообследования</a:t>
                      </a:r>
                      <a:r>
                        <a:rPr lang="ru-RU" sz="1400" b="0" i="0" kern="1200" dirty="0">
                          <a:solidFill>
                            <a:schemeClr val="dk1"/>
                          </a:solidFill>
                          <a:effectLst/>
                          <a:latin typeface="+mn-lt"/>
                          <a:ea typeface="+mn-ea"/>
                          <a:cs typeface="+mn-cs"/>
                        </a:rPr>
                        <a:t>;</a:t>
                      </a:r>
                    </a:p>
                    <a:p>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i="0" kern="1200" dirty="0">
                          <a:solidFill>
                            <a:schemeClr val="dk1"/>
                          </a:solidFill>
                          <a:effectLst/>
                          <a:latin typeface="+mn-lt"/>
                          <a:ea typeface="+mn-ea"/>
                          <a:cs typeface="+mn-cs"/>
                        </a:rPr>
                        <a:t>ж) предписания органов, осуществляющих государственный контроль (надзор) в сфере образования, отчетов об исполнении таких предписаний (до подтверждения органом, осуществляющим государственный контроль (надзор) в сфере образования, исполнения предписания или признания его недействительным в установленном законом порядке) (при наличии).</a:t>
                      </a:r>
                    </a:p>
                    <a:p>
                      <a:endParaRPr lang="ru-RU" sz="1400" dirty="0"/>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i="0" kern="1200" dirty="0">
                          <a:solidFill>
                            <a:schemeClr val="dk1"/>
                          </a:solidFill>
                          <a:effectLst/>
                          <a:latin typeface="+mn-lt"/>
                          <a:ea typeface="+mn-ea"/>
                          <a:cs typeface="+mn-cs"/>
                        </a:rPr>
                        <a:t>2. Образовательная организация принимает локальные нормативные акты по основным вопросам организации и осуществления образовательной деятельности, в том числе регламентирующие правила приема обучающихся, режим занятий обучающихся, формы, периодичность и порядок текущего контроля успеваемости и промежуточной аттестации обучающихся, порядок и основания перевода, отчисления и восстановления обучающихся, порядок оформления возникновения, приостановления и прекращения отношений между образовательной организацией и обучающимися и (или) родителями (законными представителями) несовершеннолетних обучающихся</a:t>
                      </a:r>
                      <a:endParaRPr lang="ru-RU" sz="1400" dirty="0"/>
                    </a:p>
                    <a:p>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0" i="0" kern="1200" dirty="0">
                          <a:solidFill>
                            <a:srgbClr val="C00000"/>
                          </a:solidFill>
                          <a:effectLst/>
                          <a:latin typeface="+mn-lt"/>
                          <a:ea typeface="+mn-ea"/>
                          <a:cs typeface="+mn-cs"/>
                        </a:rPr>
                        <a:t>Порядок проведения </a:t>
                      </a:r>
                      <a:r>
                        <a:rPr lang="ru-RU" sz="1400" b="0" i="0" kern="1200" dirty="0" err="1">
                          <a:solidFill>
                            <a:srgbClr val="C00000"/>
                          </a:solidFill>
                          <a:effectLst/>
                          <a:latin typeface="+mn-lt"/>
                          <a:ea typeface="+mn-ea"/>
                          <a:cs typeface="+mn-cs"/>
                        </a:rPr>
                        <a:t>самообследования</a:t>
                      </a:r>
                      <a:r>
                        <a:rPr lang="ru-RU" sz="1400" b="0" i="0" kern="1200" dirty="0">
                          <a:solidFill>
                            <a:srgbClr val="C00000"/>
                          </a:solidFill>
                          <a:effectLst/>
                          <a:latin typeface="+mn-lt"/>
                          <a:ea typeface="+mn-ea"/>
                          <a:cs typeface="+mn-cs"/>
                        </a:rPr>
                        <a:t> образовательной организацией</a:t>
                      </a:r>
                      <a:r>
                        <a:rPr lang="ru-RU" sz="1400" b="0" dirty="0">
                          <a:solidFill>
                            <a:srgbClr val="C00000"/>
                          </a:solidFill>
                        </a:rPr>
                        <a:t/>
                      </a:r>
                      <a:br>
                        <a:rPr lang="ru-RU" sz="1400" b="0" dirty="0">
                          <a:solidFill>
                            <a:srgbClr val="C00000"/>
                          </a:solidFill>
                        </a:rPr>
                      </a:br>
                      <a:r>
                        <a:rPr lang="ru-RU" sz="1400" b="0" i="0" kern="1200" dirty="0">
                          <a:solidFill>
                            <a:srgbClr val="C00000"/>
                          </a:solidFill>
                          <a:effectLst/>
                          <a:latin typeface="+mn-lt"/>
                          <a:ea typeface="+mn-ea"/>
                          <a:cs typeface="+mn-cs"/>
                        </a:rPr>
                        <a:t>(утв. </a:t>
                      </a:r>
                      <a:r>
                        <a:rPr lang="ru-RU" sz="1400" b="0" i="0" u="none" strike="noStrike" kern="1200" dirty="0">
                          <a:solidFill>
                            <a:srgbClr val="C00000"/>
                          </a:solidFill>
                          <a:effectLst/>
                          <a:latin typeface="+mn-lt"/>
                          <a:ea typeface="+mn-ea"/>
                          <a:cs typeface="+mn-cs"/>
                        </a:rPr>
                        <a:t>приказом</a:t>
                      </a:r>
                      <a:r>
                        <a:rPr lang="ru-RU" sz="1400" b="0" i="0" kern="1200" dirty="0">
                          <a:solidFill>
                            <a:srgbClr val="C00000"/>
                          </a:solidFill>
                          <a:effectLst/>
                          <a:latin typeface="+mn-lt"/>
                          <a:ea typeface="+mn-ea"/>
                          <a:cs typeface="+mn-cs"/>
                        </a:rPr>
                        <a:t> Министерства образования и науки РФ от 14 июня 2013 г. N 462)</a:t>
                      </a:r>
                    </a:p>
                    <a:p>
                      <a:endParaRPr lang="ru-RU" sz="1400" b="0" i="0" kern="1200" dirty="0">
                        <a:solidFill>
                          <a:schemeClr val="dk1"/>
                        </a:solidFill>
                        <a:effectLst/>
                        <a:latin typeface="+mn-lt"/>
                        <a:ea typeface="+mn-ea"/>
                        <a:cs typeface="+mn-cs"/>
                      </a:endParaRPr>
                    </a:p>
                    <a:p>
                      <a:endParaRPr lang="ru-RU" sz="1400" b="0" i="0" kern="1200" dirty="0">
                        <a:solidFill>
                          <a:schemeClr val="dk1"/>
                        </a:solidFill>
                        <a:effectLst/>
                        <a:latin typeface="+mn-lt"/>
                        <a:ea typeface="+mn-ea"/>
                        <a:cs typeface="+mn-cs"/>
                      </a:endParaRPr>
                    </a:p>
                    <a:p>
                      <a:r>
                        <a:rPr lang="ru-RU" sz="1400" b="0" i="0" kern="1200" dirty="0">
                          <a:solidFill>
                            <a:schemeClr val="dk1"/>
                          </a:solidFill>
                          <a:effectLst/>
                          <a:latin typeface="+mn-lt"/>
                          <a:ea typeface="+mn-ea"/>
                          <a:cs typeface="+mn-cs"/>
                        </a:rPr>
                        <a:t>15. Копии предписаний органов, осуществляющих государственный контроль (надзор) в сфере образования, размещаются на официальном сайте образовательной организации до подтверждения указанными органами исполнения предписания или признания его недействительным в установленном законом порядке (при наличии).</a:t>
                      </a:r>
                      <a:endParaRPr lang="ru-RU" sz="1400" dirty="0"/>
                    </a:p>
                    <a:p>
                      <a:endParaRPr lang="ru-RU" sz="14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pic>
        <p:nvPicPr>
          <p:cNvPr id="2" name="Рисунок 1">
            <a:extLst>
              <a:ext uri="{FF2B5EF4-FFF2-40B4-BE49-F238E27FC236}">
                <a16:creationId xmlns="" xmlns:a16="http://schemas.microsoft.com/office/drawing/2014/main" id="{7A10B8A5-EE66-1C25-17B3-B5DD02CE6EFB}"/>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3979448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463550" y="2984500"/>
            <a:ext cx="5943599" cy="220980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800" dirty="0">
                <a:solidFill>
                  <a:srgbClr val="C00000"/>
                </a:solidFill>
                <a:latin typeface="+mn-lt"/>
              </a:rPr>
              <a:t>4. Подраздел</a:t>
            </a:r>
          </a:p>
          <a:p>
            <a:r>
              <a:rPr lang="ru-RU" dirty="0">
                <a:solidFill>
                  <a:srgbClr val="C00000"/>
                </a:solidFill>
                <a:latin typeface="+mn-lt"/>
              </a:rPr>
              <a:t>«Образование»</a:t>
            </a:r>
          </a:p>
        </p:txBody>
      </p:sp>
      <p:pic>
        <p:nvPicPr>
          <p:cNvPr id="6" name="Рисунок 5">
            <a:extLst>
              <a:ext uri="{FF2B5EF4-FFF2-40B4-BE49-F238E27FC236}">
                <a16:creationId xmlns="" xmlns:a16="http://schemas.microsoft.com/office/drawing/2014/main" id="{B85AAB38-EEB5-9743-B7A6-CBF5A52FC127}"/>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642061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4"/>
          <p:cNvSpPr/>
          <p:nvPr/>
        </p:nvSpPr>
        <p:spPr>
          <a:xfrm>
            <a:off x="224971" y="957036"/>
            <a:ext cx="10671628" cy="2565626"/>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2" name="Заголовок 1"/>
          <p:cNvSpPr>
            <a:spLocks noGrp="1"/>
          </p:cNvSpPr>
          <p:nvPr>
            <p:ph type="title"/>
          </p:nvPr>
        </p:nvSpPr>
        <p:spPr>
          <a:xfrm>
            <a:off x="381000" y="-85463"/>
            <a:ext cx="10515600" cy="1325563"/>
          </a:xfrm>
        </p:spPr>
        <p:txBody>
          <a:bodyPr/>
          <a:lstStyle/>
          <a:p>
            <a:r>
              <a:rPr lang="ru-RU" dirty="0">
                <a:solidFill>
                  <a:srgbClr val="C00000"/>
                </a:solidFill>
                <a:latin typeface="+mn-lt"/>
              </a:rPr>
              <a:t>Подраздел «Образование»</a:t>
            </a:r>
          </a:p>
        </p:txBody>
      </p:sp>
      <p:pic>
        <p:nvPicPr>
          <p:cNvPr id="6148" name="Picture 4"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 y="4075112"/>
            <a:ext cx="3057525" cy="3048001"/>
          </a:xfrm>
          <a:prstGeom prst="rect">
            <a:avLst/>
          </a:prstGeom>
          <a:noFill/>
          <a:extLst>
            <a:ext uri="{909E8E84-426E-40DD-AFC4-6F175D3DCCD1}">
              <a14:hiddenFill xmlns:a14="http://schemas.microsoft.com/office/drawing/2010/main">
                <a:solidFill>
                  <a:srgbClr val="FFFFFF"/>
                </a:solidFill>
              </a14:hiddenFill>
            </a:ext>
          </a:extLst>
        </p:spPr>
      </p:pic>
      <p:sp>
        <p:nvSpPr>
          <p:cNvPr id="7" name="Объект 6"/>
          <p:cNvSpPr txBox="1">
            <a:spLocks noGrp="1"/>
          </p:cNvSpPr>
          <p:nvPr>
            <p:ph idx="1"/>
          </p:nvPr>
        </p:nvSpPr>
        <p:spPr>
          <a:xfrm>
            <a:off x="457200" y="1235074"/>
            <a:ext cx="10515600" cy="2000548"/>
          </a:xfrm>
          <a:prstGeom prst="rect">
            <a:avLst/>
          </a:prstGeom>
          <a:noFill/>
        </p:spPr>
        <p:txBody>
          <a:bodyPr wrap="square" rtlCol="0">
            <a:spAutoFit/>
          </a:bodyPr>
          <a:lstStyle/>
          <a:p>
            <a:pPr marL="0" indent="0">
              <a:buNone/>
            </a:pPr>
            <a:r>
              <a:rPr lang="ru-RU" sz="2000" b="1" dirty="0">
                <a:solidFill>
                  <a:srgbClr val="C00000"/>
                </a:solidFill>
                <a:latin typeface="+mn-lt"/>
              </a:rPr>
              <a:t>Исключены:</a:t>
            </a:r>
          </a:p>
          <a:p>
            <a:r>
              <a:rPr lang="ru-RU" sz="1800" dirty="0">
                <a:latin typeface="+mn-lt"/>
              </a:rPr>
              <a:t>описание образовательной программы</a:t>
            </a:r>
            <a:r>
              <a:rPr lang="en-US" sz="1800" dirty="0">
                <a:latin typeface="+mn-lt"/>
              </a:rPr>
              <a:t>; </a:t>
            </a:r>
          </a:p>
          <a:p>
            <a:r>
              <a:rPr lang="ru-RU" sz="1800" dirty="0">
                <a:latin typeface="+mn-lt"/>
              </a:rPr>
              <a:t>аннотации к рабочим программам дисциплин (по каждому учебному предмету, курсу, дисциплине (модулю), практики, в составе образовательной программы)</a:t>
            </a:r>
          </a:p>
          <a:p>
            <a:r>
              <a:rPr lang="ru-RU" sz="1800" dirty="0">
                <a:latin typeface="+mn-lt"/>
              </a:rPr>
              <a:t>информация о лицензии на осуществление образовательной деятельности (выписке из реестра лицензий на осуществление образовательной деятельности)</a:t>
            </a:r>
          </a:p>
        </p:txBody>
      </p:sp>
      <p:pic>
        <p:nvPicPr>
          <p:cNvPr id="8" name="Picture 4" descr="查看图片"/>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78546" y="493505"/>
            <a:ext cx="1927225" cy="1927225"/>
          </a:xfrm>
          <a:prstGeom prst="rect">
            <a:avLst/>
          </a:prstGeom>
          <a:noFill/>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1625600" y="3310261"/>
            <a:ext cx="10410370" cy="1411994"/>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1" name="Объект 6"/>
          <p:cNvSpPr txBox="1">
            <a:spLocks/>
          </p:cNvSpPr>
          <p:nvPr/>
        </p:nvSpPr>
        <p:spPr>
          <a:xfrm>
            <a:off x="1833335" y="3512604"/>
            <a:ext cx="10071100" cy="996170"/>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2000" b="1" dirty="0">
                <a:solidFill>
                  <a:srgbClr val="3779FF"/>
                </a:solidFill>
                <a:latin typeface="+mn-lt"/>
              </a:rPr>
              <a:t>Изменения:</a:t>
            </a:r>
          </a:p>
          <a:p>
            <a:r>
              <a:rPr lang="ru-RU" sz="1800" dirty="0">
                <a:solidFill>
                  <a:prstClr val="black"/>
                </a:solidFill>
                <a:latin typeface="+mn-lt"/>
              </a:rPr>
              <a:t>о языках образования – в форме электронного документа, подписанного простой электронной подписью.</a:t>
            </a:r>
          </a:p>
        </p:txBody>
      </p:sp>
      <p:sp>
        <p:nvSpPr>
          <p:cNvPr id="14" name="Скругленный прямоугольник 13"/>
          <p:cNvSpPr/>
          <p:nvPr/>
        </p:nvSpPr>
        <p:spPr>
          <a:xfrm>
            <a:off x="2720521" y="4703855"/>
            <a:ext cx="10410370" cy="1639796"/>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6" name="Объект 6"/>
          <p:cNvSpPr txBox="1">
            <a:spLocks/>
          </p:cNvSpPr>
          <p:nvPr/>
        </p:nvSpPr>
        <p:spPr>
          <a:xfrm>
            <a:off x="2963635" y="4886498"/>
            <a:ext cx="9072335" cy="996170"/>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2000" b="1" dirty="0">
                <a:solidFill>
                  <a:srgbClr val="00B050"/>
                </a:solidFill>
                <a:latin typeface="+mn-lt"/>
              </a:rPr>
              <a:t>Добавления:</a:t>
            </a:r>
          </a:p>
          <a:p>
            <a:r>
              <a:rPr lang="ru-RU" sz="1800" dirty="0">
                <a:solidFill>
                  <a:prstClr val="black"/>
                </a:solidFill>
                <a:latin typeface="+mn-lt"/>
              </a:rPr>
              <a:t>информация о трудоустройстве выпускников, которая в настоящее время размещается в подразделе «Стипендии и меры поддержки обучающихся»</a:t>
            </a:r>
          </a:p>
        </p:txBody>
      </p:sp>
      <p:pic>
        <p:nvPicPr>
          <p:cNvPr id="4" name="Рисунок 3">
            <a:extLst>
              <a:ext uri="{FF2B5EF4-FFF2-40B4-BE49-F238E27FC236}">
                <a16:creationId xmlns="" xmlns:a16="http://schemas.microsoft.com/office/drawing/2014/main" id="{3BC5B494-435A-9ECB-930A-9CB999A2B803}"/>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924026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nvPr>
        </p:nvGraphicFramePr>
        <p:xfrm>
          <a:off x="0" y="0"/>
          <a:ext cx="12308115" cy="6858000"/>
        </p:xfrm>
        <a:graphic>
          <a:graphicData uri="http://schemas.openxmlformats.org/drawingml/2006/table">
            <a:tbl>
              <a:tblPr firstRow="1" bandRow="1">
                <a:tableStyleId>{5C22544A-7EE6-4342-B048-85BDC9FD1C3A}</a:tableStyleId>
              </a:tblPr>
              <a:tblGrid>
                <a:gridCol w="4102705">
                  <a:extLst>
                    <a:ext uri="{9D8B030D-6E8A-4147-A177-3AD203B41FA5}">
                      <a16:colId xmlns="" xmlns:a16="http://schemas.microsoft.com/office/drawing/2014/main" val="20000"/>
                    </a:ext>
                  </a:extLst>
                </a:gridCol>
                <a:gridCol w="4102705">
                  <a:extLst>
                    <a:ext uri="{9D8B030D-6E8A-4147-A177-3AD203B41FA5}">
                      <a16:colId xmlns="" xmlns:a16="http://schemas.microsoft.com/office/drawing/2014/main" val="20001"/>
                    </a:ext>
                  </a:extLst>
                </a:gridCol>
                <a:gridCol w="4102705">
                  <a:extLst>
                    <a:ext uri="{9D8B030D-6E8A-4147-A177-3AD203B41FA5}">
                      <a16:colId xmlns="" xmlns:a16="http://schemas.microsoft.com/office/drawing/2014/main" val="20002"/>
                    </a:ext>
                  </a:extLst>
                </a:gridCol>
              </a:tblGrid>
              <a:tr h="1226092">
                <a:tc>
                  <a:txBody>
                    <a:bodyPr/>
                    <a:lstStyle/>
                    <a:p>
                      <a:r>
                        <a:rPr lang="ru-RU" sz="1800" dirty="0">
                          <a:solidFill>
                            <a:srgbClr val="C00000"/>
                          </a:solidFill>
                        </a:rPr>
                        <a:t>Подраздел «Образование»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 Основные понятия, используемые в настоящем Федеральном законе</a:t>
                      </a:r>
                      <a:endParaRPr lang="ru-RU" sz="1400" b="0" i="0" kern="1200" dirty="0">
                        <a:solidFill>
                          <a:srgbClr val="C00000"/>
                        </a:solidFill>
                        <a:effectLst/>
                        <a:latin typeface="+mn-lt"/>
                        <a:ea typeface="+mn-ea"/>
                        <a:cs typeface="+mn-cs"/>
                      </a:endParaRP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5631908">
                <a:tc>
                  <a:txBody>
                    <a:bodyPr/>
                    <a:lstStyle/>
                    <a:p>
                      <a:r>
                        <a:rPr lang="ru-RU" sz="1200" b="0" i="0" kern="1200" dirty="0">
                          <a:solidFill>
                            <a:schemeClr val="dk1"/>
                          </a:solidFill>
                          <a:effectLst/>
                          <a:latin typeface="+mn-lt"/>
                          <a:ea typeface="+mn-ea"/>
                          <a:cs typeface="+mn-cs"/>
                        </a:rPr>
                        <a:t>1) о реализуемых образовательных </a:t>
                      </a:r>
                      <a:r>
                        <a:rPr lang="ru-RU" sz="1200" b="0" i="0" kern="1200" dirty="0">
                          <a:solidFill>
                            <a:srgbClr val="00B050"/>
                          </a:solidFill>
                          <a:effectLst/>
                          <a:latin typeface="+mn-lt"/>
                          <a:ea typeface="+mn-ea"/>
                          <a:cs typeface="+mn-cs"/>
                        </a:rPr>
                        <a:t>программах с указанием учебных предметов, курсов, дисциплин (модулей), практики,</a:t>
                      </a:r>
                      <a:r>
                        <a:rPr lang="ru-RU" sz="1200" b="0" i="0" kern="1200" dirty="0">
                          <a:solidFill>
                            <a:srgbClr val="FF0000"/>
                          </a:solidFill>
                          <a:effectLst/>
                          <a:latin typeface="+mn-lt"/>
                          <a:ea typeface="+mn-ea"/>
                          <a:cs typeface="+mn-cs"/>
                        </a:rPr>
                        <a:t> </a:t>
                      </a:r>
                      <a:r>
                        <a:rPr lang="ru-RU" sz="1200" b="0" i="0" kern="1200" dirty="0">
                          <a:solidFill>
                            <a:schemeClr val="dk1"/>
                          </a:solidFill>
                          <a:effectLst/>
                          <a:latin typeface="+mn-lt"/>
                          <a:ea typeface="+mn-ea"/>
                          <a:cs typeface="+mn-cs"/>
                        </a:rPr>
                        <a:t>предусмотренных соответствующей образовательной программой (за исключением образовательных программ дошкольного образования), представляемую в виде образовательной </a:t>
                      </a:r>
                      <a:r>
                        <a:rPr lang="ru-RU" sz="1200" b="0" i="0" kern="1200" dirty="0">
                          <a:solidFill>
                            <a:srgbClr val="00B050"/>
                          </a:solidFill>
                          <a:effectLst/>
                          <a:latin typeface="+mn-lt"/>
                          <a:ea typeface="+mn-ea"/>
                          <a:cs typeface="+mn-cs"/>
                        </a:rPr>
                        <a:t>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отдельные компоненты образовательной программы, с указанием для каждой из них следующей информации:</a:t>
                      </a:r>
                    </a:p>
                    <a:p>
                      <a:r>
                        <a:rPr lang="ru-RU" sz="1200" b="0" i="0" kern="1200" dirty="0">
                          <a:solidFill>
                            <a:srgbClr val="FF0000"/>
                          </a:solidFill>
                          <a:effectLst/>
                          <a:latin typeface="+mn-lt"/>
                          <a:ea typeface="+mn-ea"/>
                          <a:cs typeface="+mn-cs"/>
                        </a:rPr>
                        <a:t>а) об уровне общего или профессионального образования, о наименовании образовательной программы (для общеобразовательных программ);</a:t>
                      </a:r>
                    </a:p>
                    <a:p>
                      <a:r>
                        <a:rPr lang="ru-RU" sz="1200" b="0" i="0" kern="1200" dirty="0">
                          <a:solidFill>
                            <a:schemeClr val="dk1"/>
                          </a:solidFill>
                          <a:effectLst/>
                          <a:latin typeface="+mn-lt"/>
                          <a:ea typeface="+mn-ea"/>
                          <a:cs typeface="+mn-cs"/>
                        </a:rPr>
                        <a:t>б) </a:t>
                      </a:r>
                      <a:r>
                        <a:rPr lang="ru-RU" sz="1200" b="0" i="0" kern="1200" dirty="0">
                          <a:solidFill>
                            <a:srgbClr val="00B050"/>
                          </a:solidFill>
                          <a:effectLst/>
                          <a:latin typeface="+mn-lt"/>
                          <a:ea typeface="+mn-ea"/>
                          <a:cs typeface="+mn-cs"/>
                        </a:rPr>
                        <a:t>о форме обучения </a:t>
                      </a:r>
                      <a:r>
                        <a:rPr lang="ru-RU" sz="1200" b="0" i="0" kern="1200" dirty="0">
                          <a:solidFill>
                            <a:schemeClr val="dk1"/>
                          </a:solidFill>
                          <a:effectLst/>
                          <a:latin typeface="+mn-lt"/>
                          <a:ea typeface="+mn-ea"/>
                          <a:cs typeface="+mn-cs"/>
                        </a:rPr>
                        <a:t>(за исключением образовательных программ дошкольного образования);</a:t>
                      </a:r>
                    </a:p>
                    <a:p>
                      <a:r>
                        <a:rPr lang="ru-RU" sz="1200" b="0" i="0" kern="1200" dirty="0">
                          <a:solidFill>
                            <a:schemeClr val="dk1"/>
                          </a:solidFill>
                          <a:effectLst/>
                          <a:latin typeface="+mn-lt"/>
                          <a:ea typeface="+mn-ea"/>
                          <a:cs typeface="+mn-cs"/>
                        </a:rPr>
                        <a:t>в) </a:t>
                      </a:r>
                      <a:r>
                        <a:rPr lang="ru-RU" sz="1200" b="0" i="0" kern="1200" dirty="0">
                          <a:solidFill>
                            <a:srgbClr val="00B050"/>
                          </a:solidFill>
                          <a:effectLst/>
                          <a:latin typeface="+mn-lt"/>
                          <a:ea typeface="+mn-ea"/>
                          <a:cs typeface="+mn-cs"/>
                        </a:rPr>
                        <a:t>о нормативном сроке обучения</a:t>
                      </a:r>
                      <a:r>
                        <a:rPr lang="ru-RU" sz="1200" b="0" i="0" kern="1200" dirty="0">
                          <a:solidFill>
                            <a:schemeClr val="dk1"/>
                          </a:solidFill>
                          <a:effectLst/>
                          <a:latin typeface="+mn-lt"/>
                          <a:ea typeface="+mn-ea"/>
                          <a:cs typeface="+mn-cs"/>
                        </a:rPr>
                        <a:t>, коде и наименовании профессии, специальности (специальностей), направления (направлений) подготовки или укрупненной группе профессий, специальностей и направлений подготовки (для образовательных программ высшего образования по программам бакалавриата, программам специалитета, программам магистратуры, программам ординатуры и программам ассистентуры-стажировки);</a:t>
                      </a:r>
                    </a:p>
                    <a:p>
                      <a:r>
                        <a:rPr lang="ru-RU" sz="1200" b="0" i="0" kern="1200" dirty="0">
                          <a:solidFill>
                            <a:schemeClr val="dk1"/>
                          </a:solidFill>
                          <a:effectLst/>
                          <a:latin typeface="+mn-lt"/>
                          <a:ea typeface="+mn-ea"/>
                          <a:cs typeface="+mn-cs"/>
                        </a:rPr>
                        <a:t>г) о шифре и наименовании области науки, группы научных специальностей, научной специальности (для образовательных программ высшего образования по программам подготовки научных и научно-педагогических кадров в аспирантуре (адъюнктуре);</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dk1"/>
                          </a:solidFill>
                          <a:effectLst/>
                          <a:latin typeface="+mn-lt"/>
                          <a:ea typeface="+mn-ea"/>
                          <a:cs typeface="+mn-cs"/>
                        </a:rPr>
                        <a:t>9) </a:t>
                      </a:r>
                      <a:r>
                        <a:rPr lang="ru-RU" sz="1200" b="1" i="0" kern="1200" dirty="0">
                          <a:solidFill>
                            <a:schemeClr val="dk1"/>
                          </a:solidFill>
                          <a:effectLst/>
                          <a:latin typeface="+mn-lt"/>
                          <a:ea typeface="+mn-ea"/>
                          <a:cs typeface="+mn-cs"/>
                        </a:rPr>
                        <a:t>образовательная программа</a:t>
                      </a:r>
                      <a:r>
                        <a:rPr lang="ru-RU" sz="1200" b="0" i="0" kern="1200" dirty="0">
                          <a:solidFill>
                            <a:schemeClr val="dk1"/>
                          </a:solidFill>
                          <a:effectLst/>
                          <a:latin typeface="+mn-lt"/>
                          <a:ea typeface="+mn-ea"/>
                          <a:cs typeface="+mn-cs"/>
                        </a:rPr>
                        <a:t> - комплекс основных характеристик образования (объем, содержание, планируемые результаты) и организационно-педагогических условий, который представлен в виде учебного плана, календарного учебного графика, рабочих программ учебных предметов, курсов, дисциплин (модулей), иных компонентов, оценочных и методических материалов, а также в предусмотренных настоящим Федеральным законом случаях в виде рабочей программы воспитания, календарного плана воспитательной работы, форм аттестации</a:t>
                      </a: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b="0" i="0" kern="1200" dirty="0">
                          <a:solidFill>
                            <a:schemeClr val="dk1"/>
                          </a:solidFill>
                          <a:effectLst/>
                          <a:latin typeface="+mn-lt"/>
                          <a:ea typeface="+mn-ea"/>
                          <a:cs typeface="+mn-cs"/>
                        </a:rPr>
                        <a:t>5. При размещении информации о реализуемых образовательных программах, включая адаптированные образовательные программы (при наличии), с указанием учебных предметов, курсов, дисциплин (модулей), практики, предусмотренных соответствующей образовательной программой (за исключением образовательных программ дошкольного образования), для каждой из них указывается следующая информация:</a:t>
                      </a:r>
                    </a:p>
                    <a:p>
                      <a:r>
                        <a:rPr lang="ru-RU" sz="1200" b="0" i="0" kern="1200" dirty="0">
                          <a:solidFill>
                            <a:schemeClr val="dk1"/>
                          </a:solidFill>
                          <a:effectLst/>
                          <a:latin typeface="+mn-lt"/>
                          <a:ea typeface="+mn-ea"/>
                          <a:cs typeface="+mn-cs"/>
                        </a:rPr>
                        <a:t>а) об уровне общего или профессионального образования, о наименовании образовательной программы (для общеобразовательных программ);</a:t>
                      </a:r>
                    </a:p>
                    <a:p>
                      <a:r>
                        <a:rPr lang="ru-RU" sz="1200" b="0" i="0" kern="1200" dirty="0">
                          <a:solidFill>
                            <a:schemeClr val="dk1"/>
                          </a:solidFill>
                          <a:effectLst/>
                          <a:latin typeface="+mn-lt"/>
                          <a:ea typeface="+mn-ea"/>
                          <a:cs typeface="+mn-cs"/>
                        </a:rPr>
                        <a:t>б) о форме обучения (за исключением образовательных программ дошкольного образования);</a:t>
                      </a:r>
                    </a:p>
                    <a:p>
                      <a:r>
                        <a:rPr lang="ru-RU" sz="1200" b="0" i="0" kern="1200" dirty="0">
                          <a:solidFill>
                            <a:schemeClr val="dk1"/>
                          </a:solidFill>
                          <a:effectLst/>
                          <a:latin typeface="+mn-lt"/>
                          <a:ea typeface="+mn-ea"/>
                          <a:cs typeface="+mn-cs"/>
                        </a:rPr>
                        <a:t>в) о нормативном сроке обучения, коде и наименовании профессии, специальности (специальностей), направления (направлений) подготовки или укрупненной группе профессий, специальностей и направлений подготовки (для образовательных программ высшего образования по программам бакалавриата, программам специалитета, программам магистратуры, программам ординатуры и программам ассистентуры-стажировки);</a:t>
                      </a:r>
                    </a:p>
                    <a:p>
                      <a:r>
                        <a:rPr lang="ru-RU" sz="1200" b="0" i="0" kern="1200" dirty="0">
                          <a:solidFill>
                            <a:schemeClr val="dk1"/>
                          </a:solidFill>
                          <a:effectLst/>
                          <a:latin typeface="+mn-lt"/>
                          <a:ea typeface="+mn-ea"/>
                          <a:cs typeface="+mn-cs"/>
                        </a:rPr>
                        <a:t>г) о шифре и наименовании области науки, группы научных специальностей, научной специальности (для образовательных программ высшего образования по программам подготовки научных и научно-педагогических кадров в аспирантуре (адъюнктуре);</a:t>
                      </a:r>
                    </a:p>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73178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00AA896C-EF04-BCC4-1CE0-60639399B1BF}"/>
              </a:ext>
            </a:extLst>
          </p:cNvPr>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кругленный прямоугольник 4">
            <a:extLst>
              <a:ext uri="{FF2B5EF4-FFF2-40B4-BE49-F238E27FC236}">
                <a16:creationId xmlns="" xmlns:a16="http://schemas.microsoft.com/office/drawing/2014/main" id="{07255D13-4BC9-319B-775A-7609B480D314}"/>
              </a:ext>
            </a:extLst>
          </p:cNvPr>
          <p:cNvSpPr/>
          <p:nvPr/>
        </p:nvSpPr>
        <p:spPr>
          <a:xfrm>
            <a:off x="250370" y="1409992"/>
            <a:ext cx="11713029" cy="4203408"/>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507999" y="1676400"/>
          <a:ext cx="11150601" cy="3733508"/>
        </p:xfrm>
        <a:graphic>
          <a:graphicData uri="http://schemas.openxmlformats.org/drawingml/2006/table">
            <a:tbl>
              <a:tblPr firstRow="1" bandRow="1">
                <a:tableStyleId>{5C22544A-7EE6-4342-B048-85BDC9FD1C3A}</a:tableStyleId>
              </a:tblPr>
              <a:tblGrid>
                <a:gridCol w="3716867">
                  <a:extLst>
                    <a:ext uri="{9D8B030D-6E8A-4147-A177-3AD203B41FA5}">
                      <a16:colId xmlns="" xmlns:a16="http://schemas.microsoft.com/office/drawing/2014/main" val="20000"/>
                    </a:ext>
                  </a:extLst>
                </a:gridCol>
                <a:gridCol w="3716867">
                  <a:extLst>
                    <a:ext uri="{9D8B030D-6E8A-4147-A177-3AD203B41FA5}">
                      <a16:colId xmlns="" xmlns:a16="http://schemas.microsoft.com/office/drawing/2014/main" val="20001"/>
                    </a:ext>
                  </a:extLst>
                </a:gridCol>
                <a:gridCol w="3716867">
                  <a:extLst>
                    <a:ext uri="{9D8B030D-6E8A-4147-A177-3AD203B41FA5}">
                      <a16:colId xmlns="" xmlns:a16="http://schemas.microsoft.com/office/drawing/2014/main" val="20002"/>
                    </a:ext>
                  </a:extLst>
                </a:gridCol>
              </a:tblGrid>
              <a:tr h="554012">
                <a:tc>
                  <a:txBody>
                    <a:bodyPr/>
                    <a:lstStyle/>
                    <a:p>
                      <a:r>
                        <a:rPr lang="ru-RU" sz="1800" dirty="0">
                          <a:solidFill>
                            <a:srgbClr val="C00000"/>
                          </a:solidFill>
                        </a:rPr>
                        <a:t>Подраздел «Образование»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25447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dk1"/>
                          </a:solidFill>
                          <a:effectLst/>
                          <a:latin typeface="+mn-lt"/>
                          <a:ea typeface="+mn-ea"/>
                          <a:cs typeface="+mn-cs"/>
                        </a:rPr>
                        <a:t>2) 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a:t>
                      </a:r>
                      <a:r>
                        <a:rPr lang="en-US" sz="1200" b="0" i="0" kern="1200" dirty="0">
                          <a:solidFill>
                            <a:schemeClr val="dk1"/>
                          </a:solidFill>
                          <a:effectLst/>
                          <a:latin typeface="+mn-lt"/>
                          <a:ea typeface="+mn-ea"/>
                          <a:cs typeface="+mn-cs"/>
                        </a:rPr>
                        <a:t> </a:t>
                      </a:r>
                      <a:r>
                        <a:rPr lang="ru-RU" sz="1200" b="0" i="0" kern="1200" dirty="0">
                          <a:solidFill>
                            <a:schemeClr val="dk1"/>
                          </a:solidFill>
                          <a:effectLst/>
                          <a:latin typeface="+mn-lt"/>
                          <a:ea typeface="+mn-ea"/>
                          <a:cs typeface="+mn-cs"/>
                        </a:rPr>
                        <a:t>профессионального образования)</a:t>
                      </a:r>
                    </a:p>
                    <a:p>
                      <a:endParaRPr lang="ru-RU" sz="12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b="0" i="0" kern="1200" dirty="0">
                          <a:solidFill>
                            <a:schemeClr val="dk1"/>
                          </a:solidFill>
                          <a:effectLst/>
                          <a:latin typeface="+mn-lt"/>
                          <a:ea typeface="+mn-ea"/>
                          <a:cs typeface="+mn-cs"/>
                        </a:rPr>
                        <a:t>Часть</a:t>
                      </a:r>
                      <a:r>
                        <a:rPr lang="ru-RU" sz="1200" b="0" i="0" kern="1200" baseline="0" dirty="0">
                          <a:solidFill>
                            <a:schemeClr val="dk1"/>
                          </a:solidFill>
                          <a:effectLst/>
                          <a:latin typeface="+mn-lt"/>
                          <a:ea typeface="+mn-ea"/>
                          <a:cs typeface="+mn-cs"/>
                        </a:rPr>
                        <a:t> </a:t>
                      </a:r>
                      <a:r>
                        <a:rPr lang="ru-RU" sz="1200" dirty="0"/>
                        <a:t>2. Образовательные организации обеспечивают открытость и доступность</a:t>
                      </a:r>
                      <a:r>
                        <a:rPr lang="en-US" sz="1200" dirty="0"/>
                        <a:t> </a:t>
                      </a:r>
                      <a:r>
                        <a:rPr lang="ru-RU" sz="1200" b="0" i="0" kern="1200" dirty="0">
                          <a:solidFill>
                            <a:schemeClr val="dk1"/>
                          </a:solidFill>
                          <a:effectLst/>
                          <a:latin typeface="+mn-lt"/>
                          <a:ea typeface="+mn-ea"/>
                          <a:cs typeface="+mn-cs"/>
                        </a:rPr>
                        <a:t>информации:</a:t>
                      </a:r>
                    </a:p>
                    <a:p>
                      <a:r>
                        <a:rPr lang="ru-RU" sz="1200" b="0" i="0" kern="1200" dirty="0">
                          <a:solidFill>
                            <a:schemeClr val="dk1"/>
                          </a:solidFill>
                          <a:effectLst/>
                          <a:latin typeface="+mn-lt"/>
                          <a:ea typeface="+mn-ea"/>
                          <a:cs typeface="+mn-cs"/>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организаций дополнительного профессионального образования);</a:t>
                      </a: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pic>
        <p:nvPicPr>
          <p:cNvPr id="5" name="Рисунок 4">
            <a:extLst>
              <a:ext uri="{FF2B5EF4-FFF2-40B4-BE49-F238E27FC236}">
                <a16:creationId xmlns="" xmlns:a16="http://schemas.microsoft.com/office/drawing/2014/main" id="{372A5D03-676D-AC12-7988-522BD092F069}"/>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538493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823E015F-64D7-7562-EF0B-941F5895C2D9}"/>
              </a:ext>
            </a:extLst>
          </p:cNvPr>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кругленный прямоугольник 4">
            <a:extLst>
              <a:ext uri="{FF2B5EF4-FFF2-40B4-BE49-F238E27FC236}">
                <a16:creationId xmlns="" xmlns:a16="http://schemas.microsoft.com/office/drawing/2014/main" id="{E30C5858-9CFD-257F-E46A-74B1B3F9F513}"/>
              </a:ext>
            </a:extLst>
          </p:cNvPr>
          <p:cNvSpPr/>
          <p:nvPr/>
        </p:nvSpPr>
        <p:spPr>
          <a:xfrm>
            <a:off x="250370" y="1409992"/>
            <a:ext cx="11713029" cy="4203408"/>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709385" y="1600200"/>
          <a:ext cx="10860315" cy="3752277"/>
        </p:xfrm>
        <a:graphic>
          <a:graphicData uri="http://schemas.openxmlformats.org/drawingml/2006/table">
            <a:tbl>
              <a:tblPr firstRow="1" bandRow="1">
                <a:tableStyleId>{5C22544A-7EE6-4342-B048-85BDC9FD1C3A}</a:tableStyleId>
              </a:tblPr>
              <a:tblGrid>
                <a:gridCol w="3620105">
                  <a:extLst>
                    <a:ext uri="{9D8B030D-6E8A-4147-A177-3AD203B41FA5}">
                      <a16:colId xmlns="" xmlns:a16="http://schemas.microsoft.com/office/drawing/2014/main" val="20000"/>
                    </a:ext>
                  </a:extLst>
                </a:gridCol>
                <a:gridCol w="3620105">
                  <a:extLst>
                    <a:ext uri="{9D8B030D-6E8A-4147-A177-3AD203B41FA5}">
                      <a16:colId xmlns="" xmlns:a16="http://schemas.microsoft.com/office/drawing/2014/main" val="20001"/>
                    </a:ext>
                  </a:extLst>
                </a:gridCol>
                <a:gridCol w="3620105">
                  <a:extLst>
                    <a:ext uri="{9D8B030D-6E8A-4147-A177-3AD203B41FA5}">
                      <a16:colId xmlns="" xmlns:a16="http://schemas.microsoft.com/office/drawing/2014/main" val="20002"/>
                    </a:ext>
                  </a:extLst>
                </a:gridCol>
              </a:tblGrid>
              <a:tr h="1182943">
                <a:tc>
                  <a:txBody>
                    <a:bodyPr/>
                    <a:lstStyle/>
                    <a:p>
                      <a:r>
                        <a:rPr lang="ru-RU" sz="1800" dirty="0">
                          <a:solidFill>
                            <a:srgbClr val="C00000"/>
                          </a:solidFill>
                        </a:rPr>
                        <a:t>Подраздел «Образование»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25635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dk1"/>
                          </a:solidFill>
                          <a:effectLst/>
                          <a:latin typeface="+mn-lt"/>
                          <a:ea typeface="+mn-ea"/>
                          <a:cs typeface="+mn-cs"/>
                        </a:rPr>
                        <a:t>3) </a:t>
                      </a:r>
                      <a:r>
                        <a:rPr lang="ru-RU" sz="1200" b="0" i="0" kern="1200" dirty="0">
                          <a:solidFill>
                            <a:srgbClr val="00B050"/>
                          </a:solidFill>
                          <a:effectLst/>
                          <a:latin typeface="+mn-lt"/>
                          <a:ea typeface="+mn-ea"/>
                          <a:cs typeface="+mn-cs"/>
                        </a:rPr>
                        <a:t>о численности обучающихся по реализуемым образовательным программам за счет бюджетных ассигнований </a:t>
                      </a:r>
                      <a:r>
                        <a:rPr lang="ru-RU" sz="1200" b="0" i="0" kern="1200" dirty="0">
                          <a:solidFill>
                            <a:schemeClr val="dk1"/>
                          </a:solidFill>
                          <a:effectLst/>
                          <a:latin typeface="+mn-lt"/>
                          <a:ea typeface="+mn-ea"/>
                          <a:cs typeface="+mn-cs"/>
                        </a:rPr>
                        <a:t>федерального бюджета, бюджетов субъектов Российской Федерации, местных бюджетов и по договорам об образовании за счет средств физических и (или) юридических лиц (в форме электронного документа);</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2. Образовательные организации обеспечивают открытость и доступность:</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ru-RU" sz="1200" dirty="0"/>
                        <a:t>информации:</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Подпункт г) о численности обучающихся по реализуемым образовательным программам за счет бюджетных ассигнований федерального бюджета, бюджетов субъектов Российской Федерации, местных бюджетов и по договорам об образовании за счет средств физических и (или) юридических лиц;</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kern="1200" dirty="0">
                          <a:solidFill>
                            <a:schemeClr val="dk1"/>
                          </a:solidFill>
                          <a:effectLst/>
                          <a:latin typeface="+mn-lt"/>
                          <a:ea typeface="+mn-ea"/>
                          <a:cs typeface="+mn-cs"/>
                        </a:rPr>
                        <a:t>6. Информация, указанная в </a:t>
                      </a:r>
                      <a:r>
                        <a:rPr lang="ru-RU" sz="1200" b="0" i="0" u="none" strike="noStrike" kern="1200" dirty="0">
                          <a:solidFill>
                            <a:schemeClr val="dk1"/>
                          </a:solidFill>
                          <a:effectLst/>
                          <a:latin typeface="+mn-lt"/>
                          <a:ea typeface="+mn-ea"/>
                          <a:cs typeface="+mn-cs"/>
                        </a:rPr>
                        <a:t>подпунктах "г"</a:t>
                      </a:r>
                      <a:r>
                        <a:rPr lang="ru-RU" sz="1200" b="0" i="0" u="none" kern="1200" dirty="0">
                          <a:solidFill>
                            <a:schemeClr val="dk1"/>
                          </a:solidFill>
                          <a:effectLst/>
                          <a:latin typeface="+mn-lt"/>
                          <a:ea typeface="+mn-ea"/>
                          <a:cs typeface="+mn-cs"/>
                        </a:rPr>
                        <a:t>, </a:t>
                      </a:r>
                      <a:r>
                        <a:rPr lang="ru-RU" sz="1200" b="0" i="0" u="none" strike="noStrike" kern="1200" dirty="0">
                          <a:solidFill>
                            <a:schemeClr val="dk1"/>
                          </a:solidFill>
                          <a:effectLst/>
                          <a:latin typeface="+mn-lt"/>
                          <a:ea typeface="+mn-ea"/>
                          <a:cs typeface="+mn-cs"/>
                        </a:rPr>
                        <a:t>"д"</a:t>
                      </a:r>
                      <a:r>
                        <a:rPr lang="ru-RU" sz="1200" b="0" i="0" u="none" kern="1200" dirty="0">
                          <a:solidFill>
                            <a:schemeClr val="dk1"/>
                          </a:solidFill>
                          <a:effectLst/>
                          <a:latin typeface="+mn-lt"/>
                          <a:ea typeface="+mn-ea"/>
                          <a:cs typeface="+mn-cs"/>
                        </a:rPr>
                        <a:t> и </a:t>
                      </a:r>
                      <a:r>
                        <a:rPr lang="ru-RU" sz="1200" b="0" i="0" u="none" strike="noStrike" kern="1200" dirty="0">
                          <a:solidFill>
                            <a:schemeClr val="dk1"/>
                          </a:solidFill>
                          <a:effectLst/>
                          <a:latin typeface="+mn-lt"/>
                          <a:ea typeface="+mn-ea"/>
                          <a:cs typeface="+mn-cs"/>
                        </a:rPr>
                        <a:t>"л" пункта 1 части 2 статьи 29</a:t>
                      </a:r>
                      <a:r>
                        <a:rPr lang="ru-RU" sz="1200" b="0" i="0" u="none" kern="1200" dirty="0">
                          <a:solidFill>
                            <a:schemeClr val="dk1"/>
                          </a:solidFill>
                          <a:effectLst/>
                          <a:latin typeface="+mn-lt"/>
                          <a:ea typeface="+mn-ea"/>
                          <a:cs typeface="+mn-cs"/>
                        </a:rPr>
                        <a:t> Федерального закона "Об образовании в Российской Федерации</a:t>
                      </a:r>
                      <a:r>
                        <a:rPr lang="ru-RU" sz="1200" b="0" i="0" u="none" kern="1200" dirty="0">
                          <a:solidFill>
                            <a:srgbClr val="00B050"/>
                          </a:solidFill>
                          <a:effectLst/>
                          <a:latin typeface="+mn-lt"/>
                          <a:ea typeface="+mn-ea"/>
                          <a:cs typeface="+mn-cs"/>
                        </a:rPr>
                        <a:t>", размещается в форме электронного документа, подписанного простой электронной подписью в соответствии с </a:t>
                      </a:r>
                      <a:r>
                        <a:rPr lang="ru-RU" sz="1200" b="0" i="0" u="none" strike="noStrike" kern="1200" dirty="0">
                          <a:solidFill>
                            <a:srgbClr val="00B050"/>
                          </a:solidFill>
                          <a:effectLst/>
                          <a:latin typeface="+mn-lt"/>
                          <a:ea typeface="+mn-ea"/>
                          <a:cs typeface="+mn-cs"/>
                        </a:rPr>
                        <a:t>Федеральным законом</a:t>
                      </a:r>
                      <a:r>
                        <a:rPr lang="ru-RU" sz="1200" b="0" i="0" u="none" kern="1200" dirty="0">
                          <a:solidFill>
                            <a:srgbClr val="00B050"/>
                          </a:solidFill>
                          <a:effectLst/>
                          <a:latin typeface="+mn-lt"/>
                          <a:ea typeface="+mn-ea"/>
                          <a:cs typeface="+mn-cs"/>
                        </a:rPr>
                        <a:t> "Об электронной подписи", с приложением образовательной программы.</a:t>
                      </a:r>
                      <a:endParaRPr lang="ru-RU" sz="1200" u="none" dirty="0">
                        <a:solidFill>
                          <a:srgbClr val="00B050"/>
                        </a:solidFill>
                      </a:endParaRPr>
                    </a:p>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pic>
        <p:nvPicPr>
          <p:cNvPr id="5" name="Рисунок 4">
            <a:extLst>
              <a:ext uri="{FF2B5EF4-FFF2-40B4-BE49-F238E27FC236}">
                <a16:creationId xmlns="" xmlns:a16="http://schemas.microsoft.com/office/drawing/2014/main" id="{7B7F2B51-1F51-77E1-BD9E-8F55528039EC}"/>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199183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nvPr>
        </p:nvGraphicFramePr>
        <p:xfrm>
          <a:off x="0" y="0"/>
          <a:ext cx="12308115" cy="6858000"/>
        </p:xfrm>
        <a:graphic>
          <a:graphicData uri="http://schemas.openxmlformats.org/drawingml/2006/table">
            <a:tbl>
              <a:tblPr firstRow="1" bandRow="1">
                <a:tableStyleId>{5C22544A-7EE6-4342-B048-85BDC9FD1C3A}</a:tableStyleId>
              </a:tblPr>
              <a:tblGrid>
                <a:gridCol w="4102705">
                  <a:extLst>
                    <a:ext uri="{9D8B030D-6E8A-4147-A177-3AD203B41FA5}">
                      <a16:colId xmlns="" xmlns:a16="http://schemas.microsoft.com/office/drawing/2014/main" val="20000"/>
                    </a:ext>
                  </a:extLst>
                </a:gridCol>
                <a:gridCol w="4102705">
                  <a:extLst>
                    <a:ext uri="{9D8B030D-6E8A-4147-A177-3AD203B41FA5}">
                      <a16:colId xmlns="" xmlns:a16="http://schemas.microsoft.com/office/drawing/2014/main" val="20001"/>
                    </a:ext>
                  </a:extLst>
                </a:gridCol>
                <a:gridCol w="4102705">
                  <a:extLst>
                    <a:ext uri="{9D8B030D-6E8A-4147-A177-3AD203B41FA5}">
                      <a16:colId xmlns="" xmlns:a16="http://schemas.microsoft.com/office/drawing/2014/main" val="20002"/>
                    </a:ext>
                  </a:extLst>
                </a:gridCol>
              </a:tblGrid>
              <a:tr h="925474">
                <a:tc>
                  <a:txBody>
                    <a:bodyPr/>
                    <a:lstStyle/>
                    <a:p>
                      <a:r>
                        <a:rPr lang="ru-RU" sz="1800" dirty="0">
                          <a:solidFill>
                            <a:srgbClr val="C00000"/>
                          </a:solidFill>
                        </a:rPr>
                        <a:t>Подраздел «Образование»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50" b="1" i="0" kern="1200" dirty="0">
                          <a:solidFill>
                            <a:schemeClr val="tx1"/>
                          </a:solidFill>
                          <a:effectLst/>
                          <a:latin typeface="+mn-lt"/>
                          <a:ea typeface="+mn-ea"/>
                          <a:cs typeface="+mn-cs"/>
                        </a:rPr>
                        <a:t>Правила</a:t>
                      </a:r>
                      <a:r>
                        <a:rPr lang="ru-RU" sz="1050" dirty="0">
                          <a:solidFill>
                            <a:schemeClr val="tx1"/>
                          </a:solidFill>
                        </a:rPr>
                        <a:t/>
                      </a:r>
                      <a:br>
                        <a:rPr lang="ru-RU" sz="1050" dirty="0">
                          <a:solidFill>
                            <a:schemeClr val="tx1"/>
                          </a:solidFill>
                        </a:rPr>
                      </a:br>
                      <a:r>
                        <a:rPr lang="ru-RU" sz="105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05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20091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0" i="0" kern="1200" dirty="0">
                          <a:solidFill>
                            <a:schemeClr val="dk1"/>
                          </a:solidFill>
                          <a:effectLst/>
                          <a:latin typeface="+mn-lt"/>
                          <a:ea typeface="+mn-ea"/>
                          <a:cs typeface="+mn-cs"/>
                        </a:rPr>
                        <a:t>4) о численности обучающихся, являющихся иностранными гражданами, по каждой общеобразовательной программе и каждой профессии, специальности, в том числе научной, направлению подготовки или укрупненной группе профессий, специальностей и направлений подготовки (для профессиональных образовательных программ);</a:t>
                      </a:r>
                      <a:endParaRPr lang="ru-RU" sz="1100" dirty="0"/>
                    </a:p>
                    <a:p>
                      <a:endParaRPr lang="ru-RU" sz="11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rgbClr val="C00000"/>
                          </a:solidFill>
                          <a:effectLst/>
                          <a:latin typeface="+mn-lt"/>
                          <a:ea typeface="+mn-ea"/>
                          <a:cs typeface="+mn-cs"/>
                        </a:rPr>
                        <a:t>Статья 29. Информационная открытость образовательной организации</a:t>
                      </a:r>
                      <a:r>
                        <a:rPr lang="en-US" sz="1100" dirty="0"/>
                        <a:t/>
                      </a:r>
                      <a:br>
                        <a:rPr lang="en-US" sz="1100" dirty="0"/>
                      </a:br>
                      <a:r>
                        <a:rPr lang="ru-RU" sz="1100" dirty="0"/>
                        <a:t>2. Образовательные организации обеспечивают открытость и доступность:</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ru-RU" sz="1100" dirty="0"/>
                        <a:t>информации:</a:t>
                      </a: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t>Подпункт г</a:t>
                      </a:r>
                      <a:r>
                        <a:rPr lang="ru-RU" sz="1100" dirty="0" smtClean="0"/>
                        <a:t>)</a:t>
                      </a:r>
                      <a:r>
                        <a:rPr lang="ru-RU" sz="1100" b="0" i="0" kern="1200" dirty="0" smtClean="0">
                          <a:solidFill>
                            <a:schemeClr val="dk1"/>
                          </a:solidFill>
                          <a:effectLst/>
                          <a:latin typeface="+mn-lt"/>
                          <a:ea typeface="+mn-ea"/>
                          <a:cs typeface="+mn-cs"/>
                        </a:rPr>
                        <a:t>  о численности обучающихся, являющихся иностранными гражданами;</a:t>
                      </a:r>
                      <a:endParaRPr lang="ru-RU" sz="11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100" b="0" i="0" u="none" kern="1200" dirty="0">
                          <a:solidFill>
                            <a:schemeClr val="dk1"/>
                          </a:solidFill>
                          <a:effectLst/>
                          <a:latin typeface="+mn-lt"/>
                          <a:ea typeface="+mn-ea"/>
                          <a:cs typeface="+mn-cs"/>
                        </a:rPr>
                        <a:t>7. Информация, предусмотренная подпунктом "г 1" пункта 1 части 2 статьи 29 Федерального закона "Об образовании в Российской Федерации", указывается по каждой общеобразовательной программе и каждым профессии, специальности, в том числе научной, направлению подготовки или укрупненной группе профессий, специальностей и направлений подготовки (для профессиональных образовательных программ)</a:t>
                      </a: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3923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0" i="0" kern="1200" dirty="0">
                          <a:solidFill>
                            <a:schemeClr val="dk1"/>
                          </a:solidFill>
                          <a:effectLst/>
                          <a:latin typeface="+mn-lt"/>
                          <a:ea typeface="+mn-ea"/>
                          <a:cs typeface="+mn-cs"/>
                        </a:rPr>
                        <a:t>5) о языках образования (в форме электронного документа)</a:t>
                      </a:r>
                      <a:endParaRPr lang="ru-RU" sz="1100" dirty="0"/>
                    </a:p>
                    <a:p>
                      <a:endParaRPr lang="ru-RU" sz="11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rgbClr val="C00000"/>
                          </a:solidFill>
                          <a:effectLst/>
                          <a:latin typeface="+mn-lt"/>
                          <a:ea typeface="+mn-ea"/>
                          <a:cs typeface="+mn-cs"/>
                        </a:rPr>
                        <a:t>Статья 29. Информационная открытость образовательной организации</a:t>
                      </a:r>
                      <a:r>
                        <a:rPr lang="en-US" sz="1100" dirty="0"/>
                        <a:t/>
                      </a:r>
                      <a:br>
                        <a:rPr lang="en-US" sz="1100" dirty="0"/>
                      </a:br>
                      <a:r>
                        <a:rPr lang="ru-RU" sz="1100" dirty="0"/>
                        <a:t>2. Образовательные организации обеспечивают открытость и доступность:</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ru-RU" sz="1100" dirty="0"/>
                        <a:t>информации:</a:t>
                      </a: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t>Подпункт д) о языках образования;</a:t>
                      </a: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100" dirty="0"/>
                    </a:p>
                    <a:p>
                      <a:r>
                        <a:rPr lang="ru-RU" sz="1100" b="1" i="0" kern="1200" dirty="0">
                          <a:solidFill>
                            <a:srgbClr val="C00000"/>
                          </a:solidFill>
                          <a:effectLst/>
                          <a:latin typeface="+mn-lt"/>
                          <a:ea typeface="+mn-ea"/>
                          <a:cs typeface="+mn-cs"/>
                        </a:rPr>
                        <a:t>Статья 14. Язык образования</a:t>
                      </a:r>
                    </a:p>
                    <a:p>
                      <a:r>
                        <a:rPr lang="ru-RU" sz="1100" b="0" i="0" kern="1200" dirty="0">
                          <a:solidFill>
                            <a:schemeClr val="dk1"/>
                          </a:solidFill>
                          <a:effectLst/>
                          <a:latin typeface="+mn-lt"/>
                          <a:ea typeface="+mn-ea"/>
                          <a:cs typeface="+mn-cs"/>
                        </a:rPr>
                        <a:t> Часть 6. </a:t>
                      </a:r>
                      <a:r>
                        <a:rPr lang="ru-RU" sz="1100" b="0" i="0" kern="1200" dirty="0">
                          <a:solidFill>
                            <a:srgbClr val="00B050"/>
                          </a:solidFill>
                          <a:effectLst/>
                          <a:latin typeface="+mn-lt"/>
                          <a:ea typeface="+mn-ea"/>
                          <a:cs typeface="+mn-cs"/>
                        </a:rPr>
                        <a:t>Язык, языки образования определяются локальными нормативными актами организации, осуществляющей образовательную деятельность по реализуемым ею образовательным программам, в соответствии с законодательством Российской Федерации. </a:t>
                      </a:r>
                      <a:r>
                        <a:rPr lang="ru-RU" sz="1100" b="0" i="0" kern="1200" dirty="0">
                          <a:solidFill>
                            <a:schemeClr val="dk1"/>
                          </a:solidFill>
                          <a:effectLst/>
                          <a:latin typeface="+mn-lt"/>
                          <a:ea typeface="+mn-ea"/>
                          <a:cs typeface="+mn-cs"/>
                        </a:rPr>
                        <a:t>Свободный выбор языка образования, изучаемых родного языка из числа языков народов Российской Федерации, в том числе русского языка как родного языка, государственных языков республик Российской Федерации осуществляется по заявлениям родителей (законных представителей) несовершеннолетних обучающихся при приеме (переводе) на обучение по образовательным программам дошкольного образования, имеющим государственную аккредитацию образовательным программам начального общего и основного общего образования.</a:t>
                      </a:r>
                      <a:endParaRPr lang="ru-RU" sz="1100" b="1" i="0"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0" i="0" kern="1200" dirty="0">
                          <a:solidFill>
                            <a:schemeClr val="dk1"/>
                          </a:solidFill>
                          <a:effectLst/>
                          <a:latin typeface="+mn-lt"/>
                          <a:ea typeface="+mn-ea"/>
                          <a:cs typeface="+mn-cs"/>
                        </a:rPr>
                        <a:t>6. Информация, указанная в </a:t>
                      </a:r>
                      <a:r>
                        <a:rPr lang="ru-RU" sz="1100" b="0" i="0" u="none" strike="noStrike" kern="1200" dirty="0">
                          <a:solidFill>
                            <a:schemeClr val="dk1"/>
                          </a:solidFill>
                          <a:effectLst/>
                          <a:latin typeface="+mn-lt"/>
                          <a:ea typeface="+mn-ea"/>
                          <a:cs typeface="+mn-cs"/>
                        </a:rPr>
                        <a:t>подпунктах "г"</a:t>
                      </a:r>
                      <a:r>
                        <a:rPr lang="ru-RU" sz="1100" b="0" i="0" kern="1200" dirty="0">
                          <a:solidFill>
                            <a:schemeClr val="dk1"/>
                          </a:solidFill>
                          <a:effectLst/>
                          <a:latin typeface="+mn-lt"/>
                          <a:ea typeface="+mn-ea"/>
                          <a:cs typeface="+mn-cs"/>
                        </a:rPr>
                        <a:t>, </a:t>
                      </a:r>
                      <a:r>
                        <a:rPr lang="ru-RU" sz="1100" b="0" i="0" u="none" strike="noStrike" kern="1200" dirty="0">
                          <a:solidFill>
                            <a:schemeClr val="dk1"/>
                          </a:solidFill>
                          <a:effectLst/>
                          <a:latin typeface="+mn-lt"/>
                          <a:ea typeface="+mn-ea"/>
                          <a:cs typeface="+mn-cs"/>
                        </a:rPr>
                        <a:t>"д"</a:t>
                      </a:r>
                      <a:r>
                        <a:rPr lang="ru-RU" sz="1100" b="0" i="0" kern="1200" dirty="0">
                          <a:solidFill>
                            <a:schemeClr val="dk1"/>
                          </a:solidFill>
                          <a:effectLst/>
                          <a:latin typeface="+mn-lt"/>
                          <a:ea typeface="+mn-ea"/>
                          <a:cs typeface="+mn-cs"/>
                        </a:rPr>
                        <a:t> и </a:t>
                      </a:r>
                      <a:r>
                        <a:rPr lang="ru-RU" sz="1100" b="0" i="0" u="none" strike="noStrike" kern="1200" dirty="0">
                          <a:solidFill>
                            <a:schemeClr val="dk1"/>
                          </a:solidFill>
                          <a:effectLst/>
                          <a:latin typeface="+mn-lt"/>
                          <a:ea typeface="+mn-ea"/>
                          <a:cs typeface="+mn-cs"/>
                        </a:rPr>
                        <a:t>"л" пункта 1 части 2 статьи 29</a:t>
                      </a:r>
                      <a:r>
                        <a:rPr lang="ru-RU" sz="1100" b="0" i="0" kern="1200" dirty="0">
                          <a:solidFill>
                            <a:schemeClr val="dk1"/>
                          </a:solidFill>
                          <a:effectLst/>
                          <a:latin typeface="+mn-lt"/>
                          <a:ea typeface="+mn-ea"/>
                          <a:cs typeface="+mn-cs"/>
                        </a:rPr>
                        <a:t> Федерального закона "Об образовании в Российской Федерации", </a:t>
                      </a:r>
                      <a:r>
                        <a:rPr lang="ru-RU" sz="1100" b="0" i="0" kern="1200" dirty="0">
                          <a:solidFill>
                            <a:srgbClr val="00B050"/>
                          </a:solidFill>
                          <a:effectLst/>
                          <a:latin typeface="+mn-lt"/>
                          <a:ea typeface="+mn-ea"/>
                          <a:cs typeface="+mn-cs"/>
                        </a:rPr>
                        <a:t>размещается в форме электронного документа, подписанного простой электронной подписью в соответствии с </a:t>
                      </a:r>
                      <a:r>
                        <a:rPr lang="ru-RU" sz="1100" b="0" i="0" u="none" strike="noStrike" kern="1200" dirty="0">
                          <a:solidFill>
                            <a:srgbClr val="00B050"/>
                          </a:solidFill>
                          <a:effectLst/>
                          <a:latin typeface="+mn-lt"/>
                          <a:ea typeface="+mn-ea"/>
                          <a:cs typeface="+mn-cs"/>
                        </a:rPr>
                        <a:t>Федеральным законом</a:t>
                      </a:r>
                      <a:r>
                        <a:rPr lang="ru-RU" sz="1100" b="0" i="0" kern="1200" dirty="0">
                          <a:solidFill>
                            <a:srgbClr val="00B050"/>
                          </a:solidFill>
                          <a:effectLst/>
                          <a:latin typeface="+mn-lt"/>
                          <a:ea typeface="+mn-ea"/>
                          <a:cs typeface="+mn-cs"/>
                        </a:rPr>
                        <a:t> "Об электронной подписи", с приложением образовательной программы</a:t>
                      </a:r>
                      <a:endParaRPr lang="ru-RU" sz="1100" dirty="0">
                        <a:solidFill>
                          <a:srgbClr val="00B050"/>
                        </a:solidFill>
                      </a:endParaRPr>
                    </a:p>
                    <a:p>
                      <a:endParaRPr lang="ru-RU" sz="11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698643081"/>
                  </a:ext>
                </a:extLst>
              </a:tr>
            </a:tbl>
          </a:graphicData>
        </a:graphic>
      </p:graphicFrame>
    </p:spTree>
    <p:extLst>
      <p:ext uri="{BB962C8B-B14F-4D97-AF65-F5344CB8AC3E}">
        <p14:creationId xmlns:p14="http://schemas.microsoft.com/office/powerpoint/2010/main" val="104140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nvPr>
        </p:nvGraphicFramePr>
        <p:xfrm>
          <a:off x="0" y="0"/>
          <a:ext cx="12308115" cy="7717562"/>
        </p:xfrm>
        <a:graphic>
          <a:graphicData uri="http://schemas.openxmlformats.org/drawingml/2006/table">
            <a:tbl>
              <a:tblPr firstRow="1" bandRow="1">
                <a:tableStyleId>{5C22544A-7EE6-4342-B048-85BDC9FD1C3A}</a:tableStyleId>
              </a:tblPr>
              <a:tblGrid>
                <a:gridCol w="4102705">
                  <a:extLst>
                    <a:ext uri="{9D8B030D-6E8A-4147-A177-3AD203B41FA5}">
                      <a16:colId xmlns="" xmlns:a16="http://schemas.microsoft.com/office/drawing/2014/main" val="20000"/>
                    </a:ext>
                  </a:extLst>
                </a:gridCol>
                <a:gridCol w="4102705">
                  <a:extLst>
                    <a:ext uri="{9D8B030D-6E8A-4147-A177-3AD203B41FA5}">
                      <a16:colId xmlns="" xmlns:a16="http://schemas.microsoft.com/office/drawing/2014/main" val="20001"/>
                    </a:ext>
                  </a:extLst>
                </a:gridCol>
                <a:gridCol w="4102705">
                  <a:extLst>
                    <a:ext uri="{9D8B030D-6E8A-4147-A177-3AD203B41FA5}">
                      <a16:colId xmlns="" xmlns:a16="http://schemas.microsoft.com/office/drawing/2014/main" val="20002"/>
                    </a:ext>
                  </a:extLst>
                </a:gridCol>
              </a:tblGrid>
              <a:tr h="710679">
                <a:tc>
                  <a:txBody>
                    <a:bodyPr/>
                    <a:lstStyle/>
                    <a:p>
                      <a:r>
                        <a:rPr lang="ru-RU" sz="1800" dirty="0">
                          <a:solidFill>
                            <a:srgbClr val="C00000"/>
                          </a:solidFill>
                        </a:rPr>
                        <a:t>Подраздел «Образование»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264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dk1"/>
                          </a:solidFill>
                          <a:effectLst/>
                          <a:latin typeface="+mn-lt"/>
                          <a:ea typeface="+mn-ea"/>
                          <a:cs typeface="+mn-cs"/>
                        </a:rPr>
                        <a:t>6) о результатах приема по каждой профессии, специальности среднего профессионального образования (при наличии вступительных испытаний), каждому направлению подготовки или специальности высшего образования, каждой научной специальности с различными условиями приема (на места, финансируемые за счет бюджетных ассигнований федерального бюджета, бюджетов субъектов Российской Федерации, местных бюджетов, по договорам об образовании за счет средств физических и (или) юридических лиц) с указанием средней суммы набранных баллов по всем вступительным испытаниям, а также о результатах перевода, восстановления и отчисления;</a:t>
                      </a:r>
                      <a:endParaRPr lang="ru-RU" sz="1200" dirty="0"/>
                    </a:p>
                    <a:p>
                      <a:endParaRPr lang="ru-RU" sz="12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dirty="0"/>
                        <a:t>2. Образовательные организации обеспечивают открытость и доступность:</a:t>
                      </a:r>
                      <a:endParaRPr lang="ru-RU" sz="1200" b="0" i="0" kern="1200" dirty="0">
                        <a:solidFill>
                          <a:schemeClr val="dk1"/>
                        </a:solidFill>
                        <a:effectLst/>
                        <a:latin typeface="+mn-lt"/>
                        <a:ea typeface="+mn-ea"/>
                        <a:cs typeface="+mn-cs"/>
                      </a:endParaRPr>
                    </a:p>
                    <a:p>
                      <a:r>
                        <a:rPr lang="ru-RU" sz="1200" dirty="0"/>
                        <a:t>1) информации:</a:t>
                      </a:r>
                      <a:endParaRPr lang="ru-RU" sz="1200" b="0" i="0" kern="1200" dirty="0">
                        <a:solidFill>
                          <a:schemeClr val="dk1"/>
                        </a:solidFill>
                        <a:effectLst/>
                        <a:latin typeface="+mn-lt"/>
                        <a:ea typeface="+mn-ea"/>
                        <a:cs typeface="+mn-cs"/>
                      </a:endParaRPr>
                    </a:p>
                    <a:p>
                      <a:r>
                        <a:rPr lang="ru-RU" sz="1200" dirty="0"/>
                        <a:t>Подпункт</a:t>
                      </a:r>
                      <a:r>
                        <a:rPr lang="en-US" sz="1200" dirty="0"/>
                        <a:t> </a:t>
                      </a:r>
                      <a:r>
                        <a:rPr lang="ru-RU" sz="1200" b="0" i="0" kern="1200" dirty="0">
                          <a:solidFill>
                            <a:schemeClr val="dk1"/>
                          </a:solidFill>
                          <a:effectLst/>
                          <a:latin typeface="+mn-lt"/>
                          <a:ea typeface="+mn-ea"/>
                          <a:cs typeface="+mn-cs"/>
                        </a:rPr>
                        <a:t>л) о результатах приема по каждой профессии, специальности среднего профессионального образования (при наличии вступительных испытаний), каждому направлению подготовки или специальности высшего образования, каждой научной специальности с различными условиями приема (на места, финансируемые за счет бюджетных ассигнований федерального бюджета, бюджетов субъектов Российской Федерации, местных бюджетов, по договорам об образовании за счет средств физических и (или) юридических лиц) с указанием средней суммы набранных баллов по всем вступительным испытаниям, а также о результатах перевода, восстановления и отчисления;</a:t>
                      </a:r>
                      <a:endParaRPr lang="ru-RU"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dk1"/>
                          </a:solidFill>
                          <a:effectLst/>
                          <a:latin typeface="+mn-lt"/>
                          <a:ea typeface="+mn-ea"/>
                          <a:cs typeface="+mn-cs"/>
                        </a:rPr>
                        <a:t>6. Информация, указанная в </a:t>
                      </a:r>
                      <a:r>
                        <a:rPr lang="ru-RU" sz="1200" b="0" i="0" u="none" strike="noStrike" kern="1200" dirty="0">
                          <a:solidFill>
                            <a:schemeClr val="dk1"/>
                          </a:solidFill>
                          <a:effectLst/>
                          <a:latin typeface="+mn-lt"/>
                          <a:ea typeface="+mn-ea"/>
                          <a:cs typeface="+mn-cs"/>
                        </a:rPr>
                        <a:t>подпунктах "г"</a:t>
                      </a:r>
                      <a:r>
                        <a:rPr lang="ru-RU" sz="1200" b="0" i="0" kern="1200" dirty="0">
                          <a:solidFill>
                            <a:schemeClr val="dk1"/>
                          </a:solidFill>
                          <a:effectLst/>
                          <a:latin typeface="+mn-lt"/>
                          <a:ea typeface="+mn-ea"/>
                          <a:cs typeface="+mn-cs"/>
                        </a:rPr>
                        <a:t>, </a:t>
                      </a:r>
                      <a:r>
                        <a:rPr lang="ru-RU" sz="1200" b="0" i="0" u="none" strike="noStrike" kern="1200" dirty="0">
                          <a:solidFill>
                            <a:schemeClr val="dk1"/>
                          </a:solidFill>
                          <a:effectLst/>
                          <a:latin typeface="+mn-lt"/>
                          <a:ea typeface="+mn-ea"/>
                          <a:cs typeface="+mn-cs"/>
                        </a:rPr>
                        <a:t>"д"</a:t>
                      </a:r>
                      <a:r>
                        <a:rPr lang="ru-RU" sz="1200" b="0" i="0" kern="1200" dirty="0">
                          <a:solidFill>
                            <a:schemeClr val="dk1"/>
                          </a:solidFill>
                          <a:effectLst/>
                          <a:latin typeface="+mn-lt"/>
                          <a:ea typeface="+mn-ea"/>
                          <a:cs typeface="+mn-cs"/>
                        </a:rPr>
                        <a:t> и </a:t>
                      </a:r>
                      <a:r>
                        <a:rPr lang="ru-RU" sz="1200" b="0" i="0" u="none" strike="noStrike" kern="1200" dirty="0">
                          <a:solidFill>
                            <a:schemeClr val="dk1"/>
                          </a:solidFill>
                          <a:effectLst/>
                          <a:latin typeface="+mn-lt"/>
                          <a:ea typeface="+mn-ea"/>
                          <a:cs typeface="+mn-cs"/>
                        </a:rPr>
                        <a:t>"л" пункта 1 части 2 статьи 29</a:t>
                      </a:r>
                      <a:r>
                        <a:rPr lang="ru-RU" sz="1200" b="0" i="0" kern="1200" dirty="0">
                          <a:solidFill>
                            <a:schemeClr val="dk1"/>
                          </a:solidFill>
                          <a:effectLst/>
                          <a:latin typeface="+mn-lt"/>
                          <a:ea typeface="+mn-ea"/>
                          <a:cs typeface="+mn-cs"/>
                        </a:rPr>
                        <a:t> Федерального закона "Об образовании в Российской Федерации", размещается в форме электронного документа, подписанного простой электронной подписью в соответствии с </a:t>
                      </a:r>
                      <a:r>
                        <a:rPr lang="ru-RU" sz="1200" b="0" i="0" u="none" strike="noStrike" kern="1200" dirty="0">
                          <a:solidFill>
                            <a:schemeClr val="dk1"/>
                          </a:solidFill>
                          <a:effectLst/>
                          <a:latin typeface="+mn-lt"/>
                          <a:ea typeface="+mn-ea"/>
                          <a:cs typeface="+mn-cs"/>
                        </a:rPr>
                        <a:t>Федеральным законом</a:t>
                      </a:r>
                      <a:r>
                        <a:rPr lang="ru-RU" sz="1200" b="0" i="0" kern="1200" dirty="0">
                          <a:solidFill>
                            <a:schemeClr val="dk1"/>
                          </a:solidFill>
                          <a:effectLst/>
                          <a:latin typeface="+mn-lt"/>
                          <a:ea typeface="+mn-ea"/>
                          <a:cs typeface="+mn-cs"/>
                        </a:rPr>
                        <a:t> "Об электронной подписи", с приложением образовательной программы</a:t>
                      </a:r>
                      <a:endParaRPr lang="ru-RU" sz="1200" dirty="0"/>
                    </a:p>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3264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rgbClr val="C00000"/>
                          </a:solidFill>
                          <a:effectLst/>
                          <a:latin typeface="+mn-lt"/>
                          <a:ea typeface="+mn-ea"/>
                          <a:cs typeface="+mn-cs"/>
                        </a:rPr>
                        <a:t>7) о трудоустройстве выпускников в виде численности трудоустроенных выпускников прошлого учебного года, освоивших основные профессиональные образовательные программы среднего профессионального и высшего образования, по каждой профессии, специальности, в том числе научной, направлению подготовки или укрупненной группе профессий, специальностей и направлений подготовки</a:t>
                      </a:r>
                      <a:endParaRPr lang="ru-RU" sz="1200" dirty="0">
                        <a:solidFill>
                          <a:srgbClr val="C00000"/>
                        </a:solidFill>
                      </a:endParaRPr>
                    </a:p>
                    <a:p>
                      <a:endParaRPr lang="ru-RU" sz="12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dirty="0"/>
                        <a:t>2. Образовательные организации обеспечивают открытость и доступность:</a:t>
                      </a:r>
                      <a:endParaRPr lang="ru-RU" sz="1200" b="0" i="0" kern="1200" dirty="0">
                        <a:solidFill>
                          <a:schemeClr val="dk1"/>
                        </a:solidFill>
                        <a:effectLst/>
                        <a:latin typeface="+mn-lt"/>
                        <a:ea typeface="+mn-ea"/>
                        <a:cs typeface="+mn-cs"/>
                      </a:endParaRPr>
                    </a:p>
                    <a:p>
                      <a:r>
                        <a:rPr lang="ru-RU" sz="1200" dirty="0"/>
                        <a:t>1) информации:</a:t>
                      </a:r>
                      <a:endParaRPr lang="ru-RU" sz="1200" b="0" i="0" kern="1200" dirty="0">
                        <a:solidFill>
                          <a:schemeClr val="dk1"/>
                        </a:solidFill>
                        <a:effectLst/>
                        <a:latin typeface="+mn-lt"/>
                        <a:ea typeface="+mn-ea"/>
                        <a:cs typeface="+mn-cs"/>
                      </a:endParaRPr>
                    </a:p>
                    <a:p>
                      <a:r>
                        <a:rPr lang="ru-RU" sz="1200" dirty="0"/>
                        <a:t>Подпункт</a:t>
                      </a:r>
                      <a:r>
                        <a:rPr lang="en-US" sz="1200" dirty="0"/>
                        <a:t> </a:t>
                      </a:r>
                      <a:r>
                        <a:rPr lang="ru-RU" sz="1200" b="0" i="0" kern="1200" dirty="0">
                          <a:solidFill>
                            <a:schemeClr val="dk1"/>
                          </a:solidFill>
                          <a:effectLst/>
                          <a:latin typeface="+mn-lt"/>
                          <a:ea typeface="+mn-ea"/>
                          <a:cs typeface="+mn-cs"/>
                        </a:rPr>
                        <a:t>с) о трудоустройстве выпускников;</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b="0" i="0" kern="1200" dirty="0">
                          <a:solidFill>
                            <a:schemeClr val="dk1"/>
                          </a:solidFill>
                          <a:effectLst/>
                          <a:latin typeface="+mn-lt"/>
                          <a:ea typeface="+mn-ea"/>
                          <a:cs typeface="+mn-cs"/>
                        </a:rPr>
                        <a:t>8. Информация, предусмотренная </a:t>
                      </a:r>
                      <a:r>
                        <a:rPr lang="ru-RU" sz="1200" b="0" i="0" u="none" strike="noStrike" kern="1200" dirty="0">
                          <a:solidFill>
                            <a:schemeClr val="dk1"/>
                          </a:solidFill>
                          <a:effectLst/>
                          <a:latin typeface="+mn-lt"/>
                          <a:ea typeface="+mn-ea"/>
                          <a:cs typeface="+mn-cs"/>
                        </a:rPr>
                        <a:t>подпунктом "с" пункта 1 части 2 статьи 29</a:t>
                      </a:r>
                      <a:r>
                        <a:rPr lang="ru-RU" sz="1200" b="0" i="0" kern="1200" dirty="0">
                          <a:solidFill>
                            <a:schemeClr val="dk1"/>
                          </a:solidFill>
                          <a:effectLst/>
                          <a:latin typeface="+mn-lt"/>
                          <a:ea typeface="+mn-ea"/>
                          <a:cs typeface="+mn-cs"/>
                        </a:rPr>
                        <a:t> Федерального закона "Об образовании в Российской Федерации</a:t>
                      </a:r>
                      <a:r>
                        <a:rPr lang="ru-RU" sz="1200" b="0" i="0" kern="1200" dirty="0">
                          <a:solidFill>
                            <a:srgbClr val="00B050"/>
                          </a:solidFill>
                          <a:effectLst/>
                          <a:latin typeface="+mn-lt"/>
                          <a:ea typeface="+mn-ea"/>
                          <a:cs typeface="+mn-cs"/>
                        </a:rPr>
                        <a:t>", указывается в виде численности трудоустроенных выпускников прошлого учебного года, освоивших основные профессиональные образовательные программы среднего профессионального и высшего образования, по каждым профессии, специальности, в том числе научной, направлению подготовки или укрупненной группе профессий, специальностей и направлений подготовки</a:t>
                      </a:r>
                    </a:p>
                    <a:p>
                      <a:endParaRPr lang="ru-RU" sz="1200" dirty="0"/>
                    </a:p>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252029132"/>
                  </a:ext>
                </a:extLst>
              </a:tr>
            </a:tbl>
          </a:graphicData>
        </a:graphic>
      </p:graphicFrame>
    </p:spTree>
    <p:extLst>
      <p:ext uri="{BB962C8B-B14F-4D97-AF65-F5344CB8AC3E}">
        <p14:creationId xmlns:p14="http://schemas.microsoft.com/office/powerpoint/2010/main" val="4071249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единительная линия 16"/>
          <p:cNvCxnSpPr/>
          <p:nvPr/>
        </p:nvCxnSpPr>
        <p:spPr>
          <a:xfrm>
            <a:off x="6442249" y="4193668"/>
            <a:ext cx="1310472" cy="1"/>
          </a:xfrm>
          <a:prstGeom prst="line">
            <a:avLst/>
          </a:prstGeom>
          <a:ln w="28575">
            <a:solidFill>
              <a:srgbClr val="2F69FD"/>
            </a:solidFill>
            <a:prstDash val="solid"/>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a:off x="6289849" y="1967352"/>
            <a:ext cx="1310472" cy="1"/>
          </a:xfrm>
          <a:prstGeom prst="line">
            <a:avLst/>
          </a:prstGeom>
          <a:ln w="28575">
            <a:solidFill>
              <a:srgbClr val="2F69FD"/>
            </a:solidFill>
            <a:prstDash val="solid"/>
          </a:ln>
        </p:spPr>
        <p:style>
          <a:lnRef idx="1">
            <a:schemeClr val="accent1"/>
          </a:lnRef>
          <a:fillRef idx="0">
            <a:schemeClr val="accent1"/>
          </a:fillRef>
          <a:effectRef idx="0">
            <a:schemeClr val="accent1"/>
          </a:effectRef>
          <a:fontRef idx="minor">
            <a:schemeClr val="tx1"/>
          </a:fontRef>
        </p:style>
      </p:cxnSp>
      <p:sp>
        <p:nvSpPr>
          <p:cNvPr id="5" name="Скругленный прямоугольник 4"/>
          <p:cNvSpPr/>
          <p:nvPr/>
        </p:nvSpPr>
        <p:spPr>
          <a:xfrm>
            <a:off x="7507512" y="1521118"/>
            <a:ext cx="2594429" cy="900793"/>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 name="Объект 6"/>
          <p:cNvSpPr txBox="1">
            <a:spLocks noGrp="1"/>
          </p:cNvSpPr>
          <p:nvPr>
            <p:ph idx="1"/>
          </p:nvPr>
        </p:nvSpPr>
        <p:spPr>
          <a:xfrm>
            <a:off x="7905521" y="1759148"/>
            <a:ext cx="2013858" cy="424732"/>
          </a:xfrm>
          <a:prstGeom prst="rect">
            <a:avLst/>
          </a:prstGeom>
          <a:noFill/>
        </p:spPr>
        <p:txBody>
          <a:bodyPr wrap="square" rtlCol="0">
            <a:spAutoFit/>
          </a:bodyPr>
          <a:lstStyle/>
          <a:p>
            <a:pPr marL="0" indent="0">
              <a:buNone/>
            </a:pPr>
            <a:r>
              <a:rPr lang="ru-RU" sz="2400" b="1" dirty="0">
                <a:solidFill>
                  <a:srgbClr val="C00000"/>
                </a:solidFill>
              </a:rPr>
              <a:t>Руководство</a:t>
            </a:r>
            <a:endParaRPr lang="ru-RU" sz="2000" dirty="0"/>
          </a:p>
        </p:txBody>
      </p:sp>
      <p:sp>
        <p:nvSpPr>
          <p:cNvPr id="13" name="Скругленный прямоугольник 12"/>
          <p:cNvSpPr/>
          <p:nvPr/>
        </p:nvSpPr>
        <p:spPr>
          <a:xfrm>
            <a:off x="7429953" y="3587021"/>
            <a:ext cx="2818039" cy="1182937"/>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1" name="Объект 6"/>
          <p:cNvSpPr txBox="1">
            <a:spLocks/>
          </p:cNvSpPr>
          <p:nvPr/>
        </p:nvSpPr>
        <p:spPr>
          <a:xfrm>
            <a:off x="7631789" y="3872494"/>
            <a:ext cx="2357441" cy="757130"/>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sz="2400" b="1" dirty="0">
                <a:solidFill>
                  <a:srgbClr val="C00000"/>
                </a:solidFill>
                <a:latin typeface="+mn-lt"/>
              </a:rPr>
              <a:t>Педагогический состав</a:t>
            </a:r>
            <a:endParaRPr lang="ru-RU" sz="2000" dirty="0">
              <a:solidFill>
                <a:srgbClr val="C00000"/>
              </a:solidFill>
              <a:latin typeface="+mn-lt"/>
            </a:endParaRPr>
          </a:p>
        </p:txBody>
      </p:sp>
      <p:sp>
        <p:nvSpPr>
          <p:cNvPr id="14" name="Скругленный прямоугольник 13"/>
          <p:cNvSpPr/>
          <p:nvPr/>
        </p:nvSpPr>
        <p:spPr>
          <a:xfrm>
            <a:off x="1859641" y="1306831"/>
            <a:ext cx="4949373" cy="3745725"/>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6" name="Объект 6"/>
          <p:cNvSpPr txBox="1">
            <a:spLocks/>
          </p:cNvSpPr>
          <p:nvPr/>
        </p:nvSpPr>
        <p:spPr>
          <a:xfrm>
            <a:off x="2085413" y="1598298"/>
            <a:ext cx="4425268" cy="3062377"/>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ru-RU" sz="2400" b="1" dirty="0">
                <a:latin typeface="+mn-lt"/>
              </a:rPr>
              <a:t>Информация раздела </a:t>
            </a:r>
            <a:endParaRPr lang="en-US" sz="2400" b="1" dirty="0">
              <a:latin typeface="+mn-lt"/>
            </a:endParaRPr>
          </a:p>
          <a:p>
            <a:pPr marL="0" indent="0" algn="ctr">
              <a:lnSpc>
                <a:spcPct val="100000"/>
              </a:lnSpc>
              <a:buFont typeface="Arial" panose="020B0604020202020204" pitchFamily="34" charset="0"/>
              <a:buNone/>
            </a:pPr>
            <a:r>
              <a:rPr lang="ru-RU" sz="2400" b="1" dirty="0">
                <a:latin typeface="+mn-lt"/>
              </a:rPr>
              <a:t>«Руководство. Педагогический (научно-педагогический) состав» </a:t>
            </a:r>
            <a:endParaRPr lang="en-US" sz="2400" b="1" dirty="0">
              <a:latin typeface="+mn-lt"/>
            </a:endParaRPr>
          </a:p>
          <a:p>
            <a:pPr marL="0" indent="0" algn="ctr">
              <a:lnSpc>
                <a:spcPct val="100000"/>
              </a:lnSpc>
              <a:buFont typeface="Arial" panose="020B0604020202020204" pitchFamily="34" charset="0"/>
              <a:buNone/>
            </a:pPr>
            <a:r>
              <a:rPr lang="ru-RU" sz="2400" b="1" dirty="0">
                <a:solidFill>
                  <a:srgbClr val="C00000"/>
                </a:solidFill>
                <a:latin typeface="+mn-lt"/>
              </a:rPr>
              <a:t>разделена на два подраздела</a:t>
            </a:r>
            <a:endParaRPr lang="en-US" sz="2400" b="1" dirty="0">
              <a:solidFill>
                <a:srgbClr val="C00000"/>
              </a:solidFill>
              <a:latin typeface="+mn-lt"/>
            </a:endParaRPr>
          </a:p>
          <a:p>
            <a:pPr marL="0" indent="0" algn="ctr">
              <a:lnSpc>
                <a:spcPct val="100000"/>
              </a:lnSpc>
              <a:buFont typeface="Arial" panose="020B0604020202020204" pitchFamily="34" charset="0"/>
              <a:buNone/>
            </a:pPr>
            <a:r>
              <a:rPr lang="ru-RU" sz="2400" b="1" dirty="0">
                <a:latin typeface="+mn-lt"/>
              </a:rPr>
              <a:t>«Руководство» и «Педагогический состав»</a:t>
            </a:r>
            <a:endParaRPr lang="ru-RU" sz="2000" dirty="0">
              <a:latin typeface="+mn-lt"/>
            </a:endParaRPr>
          </a:p>
        </p:txBody>
      </p:sp>
      <p:pic>
        <p:nvPicPr>
          <p:cNvPr id="2" name="Рисунок 1">
            <a:extLst>
              <a:ext uri="{FF2B5EF4-FFF2-40B4-BE49-F238E27FC236}">
                <a16:creationId xmlns="" xmlns:a16="http://schemas.microsoft.com/office/drawing/2014/main" id="{EE106BD8-8CD2-1F1B-F487-513032D445F5}"/>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312018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463550" y="3041113"/>
            <a:ext cx="5943599" cy="1861088"/>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800" dirty="0">
                <a:solidFill>
                  <a:srgbClr val="C00000"/>
                </a:solidFill>
                <a:latin typeface="+mn-lt"/>
              </a:rPr>
              <a:t>5. Подраздел</a:t>
            </a:r>
          </a:p>
          <a:p>
            <a:r>
              <a:rPr lang="ru-RU" dirty="0">
                <a:solidFill>
                  <a:srgbClr val="C00000"/>
                </a:solidFill>
                <a:latin typeface="+mn-lt"/>
              </a:rPr>
              <a:t>«Руководство»</a:t>
            </a:r>
          </a:p>
        </p:txBody>
      </p:sp>
      <p:pic>
        <p:nvPicPr>
          <p:cNvPr id="6" name="Рисунок 5">
            <a:extLst>
              <a:ext uri="{FF2B5EF4-FFF2-40B4-BE49-F238E27FC236}">
                <a16:creationId xmlns="" xmlns:a16="http://schemas.microsoft.com/office/drawing/2014/main" id="{C3B3F38F-221B-9B8C-0FB6-91F32B0F2AC2}"/>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520764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9AC1BDF2-3908-89EF-BDD1-ED20D7E3F557}"/>
              </a:ext>
            </a:extLst>
          </p:cNvPr>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13">
            <a:extLst>
              <a:ext uri="{FF2B5EF4-FFF2-40B4-BE49-F238E27FC236}">
                <a16:creationId xmlns="" xmlns:a16="http://schemas.microsoft.com/office/drawing/2014/main" id="{9AD63DF8-196C-94C3-FCB7-1084FD953D50}"/>
              </a:ext>
            </a:extLst>
          </p:cNvPr>
          <p:cNvSpPr/>
          <p:nvPr/>
        </p:nvSpPr>
        <p:spPr>
          <a:xfrm>
            <a:off x="695238" y="952499"/>
            <a:ext cx="11090362" cy="5359401"/>
          </a:xfrm>
          <a:prstGeom prst="roundRect">
            <a:avLst>
              <a:gd name="adj" fmla="val 7174"/>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6" name="Рисунок 5">
            <a:extLst>
              <a:ext uri="{FF2B5EF4-FFF2-40B4-BE49-F238E27FC236}">
                <a16:creationId xmlns="" xmlns:a16="http://schemas.microsoft.com/office/drawing/2014/main" id="{96B992F0-0430-E105-A11E-262047DDF8AA}"/>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graphicFrame>
        <p:nvGraphicFramePr>
          <p:cNvPr id="4" name="Объект 3"/>
          <p:cNvGraphicFramePr>
            <a:graphicFrameLocks noGrp="1"/>
          </p:cNvGraphicFramePr>
          <p:nvPr>
            <p:ph idx="1"/>
            <p:extLst/>
          </p:nvPr>
        </p:nvGraphicFramePr>
        <p:xfrm>
          <a:off x="1054099" y="1333500"/>
          <a:ext cx="10528302" cy="4572000"/>
        </p:xfrm>
        <a:graphic>
          <a:graphicData uri="http://schemas.openxmlformats.org/drawingml/2006/table">
            <a:tbl>
              <a:tblPr firstRow="1" bandRow="1">
                <a:tableStyleId>{5C22544A-7EE6-4342-B048-85BDC9FD1C3A}</a:tableStyleId>
              </a:tblPr>
              <a:tblGrid>
                <a:gridCol w="3509434">
                  <a:extLst>
                    <a:ext uri="{9D8B030D-6E8A-4147-A177-3AD203B41FA5}">
                      <a16:colId xmlns="" xmlns:a16="http://schemas.microsoft.com/office/drawing/2014/main" val="20000"/>
                    </a:ext>
                  </a:extLst>
                </a:gridCol>
                <a:gridCol w="3509434">
                  <a:extLst>
                    <a:ext uri="{9D8B030D-6E8A-4147-A177-3AD203B41FA5}">
                      <a16:colId xmlns="" xmlns:a16="http://schemas.microsoft.com/office/drawing/2014/main" val="20001"/>
                    </a:ext>
                  </a:extLst>
                </a:gridCol>
                <a:gridCol w="3509434">
                  <a:extLst>
                    <a:ext uri="{9D8B030D-6E8A-4147-A177-3AD203B41FA5}">
                      <a16:colId xmlns="" xmlns:a16="http://schemas.microsoft.com/office/drawing/2014/main" val="20002"/>
                    </a:ext>
                  </a:extLst>
                </a:gridCol>
              </a:tblGrid>
              <a:tr h="653131">
                <a:tc>
                  <a:txBody>
                    <a:bodyPr/>
                    <a:lstStyle/>
                    <a:p>
                      <a:r>
                        <a:rPr lang="ru-RU" sz="1800" dirty="0">
                          <a:solidFill>
                            <a:srgbClr val="C00000"/>
                          </a:solidFill>
                        </a:rPr>
                        <a:t>Подраздел «Руководство»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217710">
                <a:tc>
                  <a:txBody>
                    <a:bodyPr/>
                    <a:lstStyle/>
                    <a:p>
                      <a:r>
                        <a:rPr lang="ru-RU" sz="1200" b="0" i="0" kern="1200" dirty="0">
                          <a:solidFill>
                            <a:schemeClr val="dk1"/>
                          </a:solidFill>
                          <a:effectLst/>
                          <a:latin typeface="+mn-lt"/>
                          <a:ea typeface="+mn-ea"/>
                          <a:cs typeface="+mn-cs"/>
                        </a:rPr>
                        <a:t>а) фамилия, имя, отчество (последнее - при наличии) руководителя, его заместителей;</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r>
                        <a:rPr lang="ru-RU" sz="1200" b="0" i="0" kern="1200" dirty="0">
                          <a:solidFill>
                            <a:schemeClr val="dk1"/>
                          </a:solidFill>
                          <a:effectLst/>
                          <a:latin typeface="+mn-lt"/>
                          <a:ea typeface="+mn-ea"/>
                          <a:cs typeface="+mn-cs"/>
                        </a:rPr>
                        <a:t>Часть</a:t>
                      </a:r>
                      <a:r>
                        <a:rPr lang="ru-RU" sz="1200" b="0" i="0" kern="1200" baseline="0" dirty="0">
                          <a:solidFill>
                            <a:schemeClr val="dk1"/>
                          </a:solidFill>
                          <a:effectLst/>
                          <a:latin typeface="+mn-lt"/>
                          <a:ea typeface="+mn-ea"/>
                          <a:cs typeface="+mn-cs"/>
                        </a:rPr>
                        <a:t> </a:t>
                      </a:r>
                      <a:r>
                        <a:rPr lang="ru-RU" sz="1200" dirty="0"/>
                        <a:t>2. Образовательные организации обеспечивают открытость и доступность</a:t>
                      </a:r>
                    </a:p>
                    <a:p>
                      <a:r>
                        <a:rPr lang="ru-RU" sz="1200" b="0" i="0" kern="1200" dirty="0">
                          <a:solidFill>
                            <a:schemeClr val="dk1"/>
                          </a:solidFill>
                          <a:effectLst/>
                          <a:latin typeface="+mn-lt"/>
                          <a:ea typeface="+mn-ea"/>
                          <a:cs typeface="+mn-cs"/>
                        </a:rPr>
                        <a:t>1) информации:</a:t>
                      </a:r>
                    </a:p>
                    <a:p>
                      <a:r>
                        <a:rPr lang="ru-RU" sz="1200" b="0" i="0" kern="1200" dirty="0">
                          <a:solidFill>
                            <a:schemeClr val="dk1"/>
                          </a:solidFill>
                          <a:effectLst/>
                          <a:latin typeface="+mn-lt"/>
                          <a:ea typeface="+mn-ea"/>
                          <a:cs typeface="+mn-cs"/>
                        </a:rPr>
                        <a:t>Подпункт ж) о руководителе образовательной организации, его заместителях, руководителях филиалов образовательной организации (при их наличии);</a:t>
                      </a: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r>
                        <a:rPr lang="ru-RU" sz="1200" b="0" i="0" kern="1200" dirty="0">
                          <a:solidFill>
                            <a:schemeClr val="dk1"/>
                          </a:solidFill>
                          <a:effectLst/>
                          <a:latin typeface="+mn-lt"/>
                          <a:ea typeface="+mn-ea"/>
                          <a:cs typeface="+mn-cs"/>
                        </a:rPr>
                        <a:t>10. При размещении информации о руководителе образовательной организации, его заместителях, руководителях филиалов образовательной организации (при их наличии) указываются в том числе:</a:t>
                      </a:r>
                    </a:p>
                    <a:p>
                      <a:r>
                        <a:rPr lang="ru-RU" sz="1200" b="0" i="0" kern="1200" dirty="0">
                          <a:solidFill>
                            <a:schemeClr val="dk1"/>
                          </a:solidFill>
                          <a:effectLst/>
                          <a:latin typeface="+mn-lt"/>
                          <a:ea typeface="+mn-ea"/>
                          <a:cs typeface="+mn-cs"/>
                        </a:rPr>
                        <a:t>а</a:t>
                      </a:r>
                      <a:r>
                        <a:rPr lang="ru-RU" sz="1200" b="0" i="0" kern="1200" dirty="0">
                          <a:solidFill>
                            <a:srgbClr val="00B050"/>
                          </a:solidFill>
                          <a:effectLst/>
                          <a:latin typeface="+mn-lt"/>
                          <a:ea typeface="+mn-ea"/>
                          <a:cs typeface="+mn-cs"/>
                        </a:rPr>
                        <a:t>) фамилия, имя, отчество (при наличии) руководителя, его заместителей;</a:t>
                      </a:r>
                    </a:p>
                    <a:p>
                      <a:r>
                        <a:rPr lang="ru-RU" sz="1200" b="0" i="0" kern="1200" dirty="0">
                          <a:solidFill>
                            <a:srgbClr val="00B050"/>
                          </a:solidFill>
                          <a:effectLst/>
                          <a:latin typeface="+mn-lt"/>
                          <a:ea typeface="+mn-ea"/>
                          <a:cs typeface="+mn-cs"/>
                        </a:rPr>
                        <a:t>б) должность руководителя, его заместителей;</a:t>
                      </a:r>
                    </a:p>
                    <a:p>
                      <a:r>
                        <a:rPr lang="ru-RU" sz="1200" b="0" i="0" kern="1200" dirty="0">
                          <a:solidFill>
                            <a:srgbClr val="00B050"/>
                          </a:solidFill>
                          <a:effectLst/>
                          <a:latin typeface="+mn-lt"/>
                          <a:ea typeface="+mn-ea"/>
                          <a:cs typeface="+mn-cs"/>
                        </a:rPr>
                        <a:t>в) контактные телефоны;</a:t>
                      </a:r>
                    </a:p>
                    <a:p>
                      <a:r>
                        <a:rPr lang="ru-RU" sz="1200" b="0" i="0" kern="1200" dirty="0">
                          <a:solidFill>
                            <a:srgbClr val="00B050"/>
                          </a:solidFill>
                          <a:effectLst/>
                          <a:latin typeface="+mn-lt"/>
                          <a:ea typeface="+mn-ea"/>
                          <a:cs typeface="+mn-cs"/>
                        </a:rPr>
                        <a:t>г) адреса электронной почты</a:t>
                      </a:r>
                    </a:p>
                    <a:p>
                      <a:endParaRPr lang="ru-RU" sz="1200" dirty="0"/>
                    </a:p>
                    <a:p>
                      <a:r>
                        <a:rPr lang="ru-RU" sz="1200" b="0" i="0" u="none" strike="noStrike" kern="1200" dirty="0">
                          <a:solidFill>
                            <a:srgbClr val="C00000"/>
                          </a:solidFill>
                          <a:effectLst/>
                          <a:latin typeface="+mn-lt"/>
                          <a:ea typeface="+mn-ea"/>
                          <a:cs typeface="+mn-cs"/>
                        </a:rPr>
                        <a:t>Постановлением</a:t>
                      </a:r>
                      <a:r>
                        <a:rPr lang="ru-RU" sz="1200" b="0" i="0" kern="1200" dirty="0">
                          <a:solidFill>
                            <a:srgbClr val="C00000"/>
                          </a:solidFill>
                          <a:effectLst/>
                          <a:latin typeface="+mn-lt"/>
                          <a:ea typeface="+mn-ea"/>
                          <a:cs typeface="+mn-cs"/>
                        </a:rPr>
                        <a:t> Правительства РФ от 6 июня 2023 г. N 937 действие пункта 11 (в части размещения информации о персональном составе педагогических работников, являющихся иностранными гражданами) приостановлено по 31 декабря 2023 г. включительно</a:t>
                      </a:r>
                      <a:endParaRPr lang="ru-RU" sz="1200" dirty="0">
                        <a:solidFill>
                          <a:srgbClr val="C00000"/>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150723">
                <a:tc>
                  <a:txBody>
                    <a:bodyPr/>
                    <a:lstStyle/>
                    <a:p>
                      <a:r>
                        <a:rPr lang="ru-RU" sz="1200" b="0" i="0" kern="1200" dirty="0">
                          <a:solidFill>
                            <a:schemeClr val="dk1"/>
                          </a:solidFill>
                          <a:effectLst/>
                          <a:latin typeface="+mn-lt"/>
                          <a:ea typeface="+mn-ea"/>
                          <a:cs typeface="+mn-cs"/>
                        </a:rPr>
                        <a:t>б) должности руководителя, его заместителей;</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605999153"/>
                  </a:ext>
                </a:extLst>
              </a:tr>
              <a:tr h="0">
                <a:tc>
                  <a:txBody>
                    <a:bodyPr/>
                    <a:lstStyle/>
                    <a:p>
                      <a:r>
                        <a:rPr lang="ru-RU" sz="1200" b="0" i="0" kern="1200" dirty="0">
                          <a:solidFill>
                            <a:schemeClr val="dk1"/>
                          </a:solidFill>
                          <a:effectLst/>
                          <a:latin typeface="+mn-lt"/>
                          <a:ea typeface="+mn-ea"/>
                          <a:cs typeface="+mn-cs"/>
                        </a:rPr>
                        <a:t>в) контактные телефоны;</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99265330"/>
                  </a:ext>
                </a:extLst>
              </a:tr>
              <a:tr h="0">
                <a:tc>
                  <a:txBody>
                    <a:bodyPr/>
                    <a:lstStyle/>
                    <a:p>
                      <a:r>
                        <a:rPr lang="ru-RU" sz="1200" b="0" i="0" kern="1200" dirty="0">
                          <a:solidFill>
                            <a:schemeClr val="dk1"/>
                          </a:solidFill>
                          <a:effectLst/>
                          <a:latin typeface="+mn-lt"/>
                          <a:ea typeface="+mn-ea"/>
                          <a:cs typeface="+mn-cs"/>
                        </a:rPr>
                        <a:t>г) адреса электронной почты.</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423432995"/>
                  </a:ext>
                </a:extLst>
              </a:tr>
            </a:tbl>
          </a:graphicData>
        </a:graphic>
      </p:graphicFrame>
    </p:spTree>
    <p:extLst>
      <p:ext uri="{BB962C8B-B14F-4D97-AF65-F5344CB8AC3E}">
        <p14:creationId xmlns:p14="http://schemas.microsoft.com/office/powerpoint/2010/main" val="1076800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463550" y="3041113"/>
            <a:ext cx="5943599" cy="1861088"/>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1800" dirty="0">
                <a:solidFill>
                  <a:srgbClr val="C00000"/>
                </a:solidFill>
                <a:latin typeface="+mn-lt"/>
              </a:rPr>
              <a:t>6. Подраздел</a:t>
            </a:r>
          </a:p>
          <a:p>
            <a:r>
              <a:rPr lang="ru-RU" sz="3200" dirty="0">
                <a:solidFill>
                  <a:srgbClr val="C00000"/>
                </a:solidFill>
                <a:latin typeface="+mn-lt"/>
              </a:rPr>
              <a:t>«Педагогический состав»</a:t>
            </a:r>
          </a:p>
        </p:txBody>
      </p:sp>
      <p:pic>
        <p:nvPicPr>
          <p:cNvPr id="6" name="Рисунок 5">
            <a:extLst>
              <a:ext uri="{FF2B5EF4-FFF2-40B4-BE49-F238E27FC236}">
                <a16:creationId xmlns="" xmlns:a16="http://schemas.microsoft.com/office/drawing/2014/main" id="{05A948BE-3A96-ED5E-ADD9-DE04ABD57749}"/>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959810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9AC1BDF2-3908-89EF-BDD1-ED20D7E3F557}"/>
              </a:ext>
            </a:extLst>
          </p:cNvPr>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13">
            <a:extLst>
              <a:ext uri="{FF2B5EF4-FFF2-40B4-BE49-F238E27FC236}">
                <a16:creationId xmlns="" xmlns:a16="http://schemas.microsoft.com/office/drawing/2014/main" id="{9AD63DF8-196C-94C3-FCB7-1084FD953D50}"/>
              </a:ext>
            </a:extLst>
          </p:cNvPr>
          <p:cNvSpPr/>
          <p:nvPr/>
        </p:nvSpPr>
        <p:spPr>
          <a:xfrm>
            <a:off x="695238" y="1092200"/>
            <a:ext cx="11090362" cy="4724400"/>
          </a:xfrm>
          <a:prstGeom prst="roundRect">
            <a:avLst>
              <a:gd name="adj" fmla="val 7174"/>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6" name="Рисунок 5">
            <a:extLst>
              <a:ext uri="{FF2B5EF4-FFF2-40B4-BE49-F238E27FC236}">
                <a16:creationId xmlns="" xmlns:a16="http://schemas.microsoft.com/office/drawing/2014/main" id="{96B992F0-0430-E105-A11E-262047DDF8AA}"/>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graphicFrame>
        <p:nvGraphicFramePr>
          <p:cNvPr id="4" name="Объект 3"/>
          <p:cNvGraphicFramePr>
            <a:graphicFrameLocks noGrp="1"/>
          </p:cNvGraphicFramePr>
          <p:nvPr>
            <p:ph idx="1"/>
            <p:extLst/>
          </p:nvPr>
        </p:nvGraphicFramePr>
        <p:xfrm>
          <a:off x="1054099" y="1333500"/>
          <a:ext cx="10528302" cy="4206240"/>
        </p:xfrm>
        <a:graphic>
          <a:graphicData uri="http://schemas.openxmlformats.org/drawingml/2006/table">
            <a:tbl>
              <a:tblPr firstRow="1" bandRow="1">
                <a:tableStyleId>{5C22544A-7EE6-4342-B048-85BDC9FD1C3A}</a:tableStyleId>
              </a:tblPr>
              <a:tblGrid>
                <a:gridCol w="3509434">
                  <a:extLst>
                    <a:ext uri="{9D8B030D-6E8A-4147-A177-3AD203B41FA5}">
                      <a16:colId xmlns="" xmlns:a16="http://schemas.microsoft.com/office/drawing/2014/main" val="20000"/>
                    </a:ext>
                  </a:extLst>
                </a:gridCol>
                <a:gridCol w="3509434">
                  <a:extLst>
                    <a:ext uri="{9D8B030D-6E8A-4147-A177-3AD203B41FA5}">
                      <a16:colId xmlns="" xmlns:a16="http://schemas.microsoft.com/office/drawing/2014/main" val="20001"/>
                    </a:ext>
                  </a:extLst>
                </a:gridCol>
                <a:gridCol w="3509434">
                  <a:extLst>
                    <a:ext uri="{9D8B030D-6E8A-4147-A177-3AD203B41FA5}">
                      <a16:colId xmlns="" xmlns:a16="http://schemas.microsoft.com/office/drawing/2014/main" val="20002"/>
                    </a:ext>
                  </a:extLst>
                </a:gridCol>
              </a:tblGrid>
              <a:tr h="653131">
                <a:tc>
                  <a:txBody>
                    <a:bodyPr/>
                    <a:lstStyle/>
                    <a:p>
                      <a:r>
                        <a:rPr lang="ru-RU" sz="1800" dirty="0">
                          <a:solidFill>
                            <a:srgbClr val="C00000"/>
                          </a:solidFill>
                        </a:rPr>
                        <a:t>Подраздел </a:t>
                      </a:r>
                    </a:p>
                    <a:p>
                      <a:r>
                        <a:rPr lang="ru-RU" sz="1800" dirty="0">
                          <a:solidFill>
                            <a:srgbClr val="C00000"/>
                          </a:solidFill>
                        </a:rPr>
                        <a:t>«Педагогический состав»</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217710">
                <a:tc>
                  <a:txBody>
                    <a:bodyPr/>
                    <a:lstStyle/>
                    <a:p>
                      <a:r>
                        <a:rPr lang="ru-RU" sz="1200" b="0" i="0" kern="1200" dirty="0">
                          <a:solidFill>
                            <a:schemeClr val="dk1"/>
                          </a:solidFill>
                          <a:effectLst/>
                          <a:latin typeface="+mn-lt"/>
                          <a:ea typeface="+mn-ea"/>
                          <a:cs typeface="+mn-cs"/>
                        </a:rPr>
                        <a:t>а) фамилия, имя, отчество (последнее - при наличии) педагогического работника;</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r>
                        <a:rPr lang="ru-RU" sz="1200" b="0" i="0" kern="1200" dirty="0">
                          <a:solidFill>
                            <a:schemeClr val="dk1"/>
                          </a:solidFill>
                          <a:effectLst/>
                          <a:latin typeface="+mn-lt"/>
                          <a:ea typeface="+mn-ea"/>
                          <a:cs typeface="+mn-cs"/>
                        </a:rPr>
                        <a:t>Часть</a:t>
                      </a:r>
                      <a:r>
                        <a:rPr lang="ru-RU" sz="1200" b="0" i="0" kern="1200" baseline="0" dirty="0">
                          <a:solidFill>
                            <a:schemeClr val="dk1"/>
                          </a:solidFill>
                          <a:effectLst/>
                          <a:latin typeface="+mn-lt"/>
                          <a:ea typeface="+mn-ea"/>
                          <a:cs typeface="+mn-cs"/>
                        </a:rPr>
                        <a:t> </a:t>
                      </a:r>
                      <a:r>
                        <a:rPr lang="ru-RU" sz="1200" dirty="0"/>
                        <a:t>2. Образовательные организации обеспечивают открытость и доступность</a:t>
                      </a:r>
                    </a:p>
                    <a:p>
                      <a:r>
                        <a:rPr lang="ru-RU" sz="1200" b="0" i="0" kern="1200" dirty="0">
                          <a:solidFill>
                            <a:schemeClr val="dk1"/>
                          </a:solidFill>
                          <a:effectLst/>
                          <a:latin typeface="+mn-lt"/>
                          <a:ea typeface="+mn-ea"/>
                          <a:cs typeface="+mn-cs"/>
                        </a:rPr>
                        <a:t>1) информации:</a:t>
                      </a:r>
                    </a:p>
                    <a:p>
                      <a:r>
                        <a:rPr lang="ru-RU" sz="1400" b="0" i="0" kern="1200" dirty="0">
                          <a:solidFill>
                            <a:schemeClr val="dk1"/>
                          </a:solidFill>
                          <a:effectLst/>
                          <a:latin typeface="+mn-lt"/>
                          <a:ea typeface="+mn-ea"/>
                          <a:cs typeface="+mn-cs"/>
                        </a:rPr>
                        <a:t>Подпункт з) о персональном составе педагогических работников с указанием уровня образования, квалификации и опыта работы</a:t>
                      </a:r>
                      <a:endParaRPr lang="ru-RU" sz="1400" dirty="0"/>
                    </a:p>
                    <a:p>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r>
                        <a:rPr lang="ru-RU" sz="1200" b="0" i="0" kern="1200" dirty="0">
                          <a:solidFill>
                            <a:schemeClr val="dk1"/>
                          </a:solidFill>
                          <a:effectLst/>
                          <a:latin typeface="+mn-lt"/>
                          <a:ea typeface="+mn-ea"/>
                          <a:cs typeface="+mn-cs"/>
                        </a:rPr>
                        <a:t>11. При размещении информации о персональном составе педагогических работников указываются в том числе:</a:t>
                      </a:r>
                    </a:p>
                    <a:p>
                      <a:r>
                        <a:rPr lang="ru-RU" sz="1200" b="0" i="0" kern="1200" dirty="0">
                          <a:solidFill>
                            <a:schemeClr val="dk1"/>
                          </a:solidFill>
                          <a:effectLst/>
                          <a:latin typeface="+mn-lt"/>
                          <a:ea typeface="+mn-ea"/>
                          <a:cs typeface="+mn-cs"/>
                        </a:rPr>
                        <a:t>а) фамилия, имя, отчество (при наличии) педагогического работника;</a:t>
                      </a:r>
                    </a:p>
                    <a:p>
                      <a:r>
                        <a:rPr lang="ru-RU" sz="1200" b="0" i="0" kern="1200" dirty="0">
                          <a:solidFill>
                            <a:schemeClr val="dk1"/>
                          </a:solidFill>
                          <a:effectLst/>
                          <a:latin typeface="+mn-lt"/>
                          <a:ea typeface="+mn-ea"/>
                          <a:cs typeface="+mn-cs"/>
                        </a:rPr>
                        <a:t>б) занимаемая должность (должности);</a:t>
                      </a:r>
                    </a:p>
                    <a:p>
                      <a:r>
                        <a:rPr lang="ru-RU" sz="1200" b="0" i="0" kern="1200" dirty="0">
                          <a:solidFill>
                            <a:schemeClr val="dk1"/>
                          </a:solidFill>
                          <a:effectLst/>
                          <a:latin typeface="+mn-lt"/>
                          <a:ea typeface="+mn-ea"/>
                          <a:cs typeface="+mn-cs"/>
                        </a:rPr>
                        <a:t>в) преподаваемые учебные предметы, курсы, дисциплины (модули);</a:t>
                      </a:r>
                    </a:p>
                    <a:p>
                      <a:r>
                        <a:rPr lang="ru-RU" sz="1200" b="0" i="0" kern="1200" dirty="0">
                          <a:solidFill>
                            <a:schemeClr val="dk1"/>
                          </a:solidFill>
                          <a:effectLst/>
                          <a:latin typeface="+mn-lt"/>
                          <a:ea typeface="+mn-ea"/>
                          <a:cs typeface="+mn-cs"/>
                        </a:rPr>
                        <a:t>г) уровень (уровни) профессионального образования с указанием наименования направления подготовки и (или) специальности, в том числе научной, и квалификации;</a:t>
                      </a:r>
                    </a:p>
                    <a:p>
                      <a:r>
                        <a:rPr lang="ru-RU" sz="1200" b="0" i="0" kern="1200" dirty="0">
                          <a:solidFill>
                            <a:schemeClr val="dk1"/>
                          </a:solidFill>
                          <a:effectLst/>
                          <a:latin typeface="+mn-lt"/>
                          <a:ea typeface="+mn-ea"/>
                          <a:cs typeface="+mn-cs"/>
                        </a:rPr>
                        <a:t>д) ученая степень (при наличии);</a:t>
                      </a:r>
                    </a:p>
                    <a:p>
                      <a:r>
                        <a:rPr lang="ru-RU" sz="1200" b="0" i="0" kern="1200" dirty="0">
                          <a:solidFill>
                            <a:schemeClr val="dk1"/>
                          </a:solidFill>
                          <a:effectLst/>
                          <a:latin typeface="+mn-lt"/>
                          <a:ea typeface="+mn-ea"/>
                          <a:cs typeface="+mn-cs"/>
                        </a:rPr>
                        <a:t>е) ученое звание (при наличии);</a:t>
                      </a:r>
                    </a:p>
                    <a:p>
                      <a:endParaRPr lang="ru-RU" sz="1200" dirty="0">
                        <a:solidFill>
                          <a:srgbClr val="C00000"/>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150723">
                <a:tc>
                  <a:txBody>
                    <a:bodyPr/>
                    <a:lstStyle/>
                    <a:p>
                      <a:r>
                        <a:rPr lang="ru-RU" sz="1200" b="0" i="0" kern="1200" dirty="0">
                          <a:solidFill>
                            <a:schemeClr val="dk1"/>
                          </a:solidFill>
                          <a:effectLst/>
                          <a:latin typeface="+mn-lt"/>
                          <a:ea typeface="+mn-ea"/>
                          <a:cs typeface="+mn-cs"/>
                        </a:rPr>
                        <a:t>б) занимаемая должность (должности);</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605999153"/>
                  </a:ext>
                </a:extLst>
              </a:tr>
              <a:tr h="0">
                <a:tc>
                  <a:txBody>
                    <a:bodyPr/>
                    <a:lstStyle/>
                    <a:p>
                      <a:r>
                        <a:rPr lang="ru-RU" sz="1200" b="0" i="0" kern="1200" dirty="0">
                          <a:solidFill>
                            <a:schemeClr val="dk1"/>
                          </a:solidFill>
                          <a:effectLst/>
                          <a:latin typeface="+mn-lt"/>
                          <a:ea typeface="+mn-ea"/>
                          <a:cs typeface="+mn-cs"/>
                        </a:rPr>
                        <a:t>в) преподаваемые учебные предметы, курсы, дисциплины (модули);</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99265330"/>
                  </a:ext>
                </a:extLst>
              </a:tr>
              <a:tr h="0">
                <a:tc>
                  <a:txBody>
                    <a:bodyPr/>
                    <a:lstStyle/>
                    <a:p>
                      <a:r>
                        <a:rPr lang="ru-RU" sz="1200" b="0" i="0" kern="1200" dirty="0">
                          <a:solidFill>
                            <a:schemeClr val="dk1"/>
                          </a:solidFill>
                          <a:effectLst/>
                          <a:latin typeface="+mn-lt"/>
                          <a:ea typeface="+mn-ea"/>
                          <a:cs typeface="+mn-cs"/>
                        </a:rPr>
                        <a:t>г) уровень (уровни) профессионального образования с указанием наименования направления подготовки и (или) специальности, в том числе научной, и квалификации;</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423432995"/>
                  </a:ext>
                </a:extLst>
              </a:tr>
            </a:tbl>
          </a:graphicData>
        </a:graphic>
      </p:graphicFrame>
    </p:spTree>
    <p:extLst>
      <p:ext uri="{BB962C8B-B14F-4D97-AF65-F5344CB8AC3E}">
        <p14:creationId xmlns:p14="http://schemas.microsoft.com/office/powerpoint/2010/main" val="122059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9AC1BDF2-3908-89EF-BDD1-ED20D7E3F557}"/>
              </a:ext>
            </a:extLst>
          </p:cNvPr>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13">
            <a:extLst>
              <a:ext uri="{FF2B5EF4-FFF2-40B4-BE49-F238E27FC236}">
                <a16:creationId xmlns="" xmlns:a16="http://schemas.microsoft.com/office/drawing/2014/main" id="{9AD63DF8-196C-94C3-FCB7-1084FD953D50}"/>
              </a:ext>
            </a:extLst>
          </p:cNvPr>
          <p:cNvSpPr/>
          <p:nvPr/>
        </p:nvSpPr>
        <p:spPr>
          <a:xfrm>
            <a:off x="695238" y="1092200"/>
            <a:ext cx="11090362" cy="4724400"/>
          </a:xfrm>
          <a:prstGeom prst="roundRect">
            <a:avLst>
              <a:gd name="adj" fmla="val 7174"/>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6" name="Рисунок 5">
            <a:extLst>
              <a:ext uri="{FF2B5EF4-FFF2-40B4-BE49-F238E27FC236}">
                <a16:creationId xmlns="" xmlns:a16="http://schemas.microsoft.com/office/drawing/2014/main" id="{96B992F0-0430-E105-A11E-262047DDF8AA}"/>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graphicFrame>
        <p:nvGraphicFramePr>
          <p:cNvPr id="4" name="Объект 3"/>
          <p:cNvGraphicFramePr>
            <a:graphicFrameLocks noGrp="1"/>
          </p:cNvGraphicFramePr>
          <p:nvPr>
            <p:ph idx="1"/>
            <p:extLst/>
          </p:nvPr>
        </p:nvGraphicFramePr>
        <p:xfrm>
          <a:off x="1054099" y="1333500"/>
          <a:ext cx="10528302" cy="3657600"/>
        </p:xfrm>
        <a:graphic>
          <a:graphicData uri="http://schemas.openxmlformats.org/drawingml/2006/table">
            <a:tbl>
              <a:tblPr firstRow="1" bandRow="1">
                <a:tableStyleId>{5C22544A-7EE6-4342-B048-85BDC9FD1C3A}</a:tableStyleId>
              </a:tblPr>
              <a:tblGrid>
                <a:gridCol w="3509434">
                  <a:extLst>
                    <a:ext uri="{9D8B030D-6E8A-4147-A177-3AD203B41FA5}">
                      <a16:colId xmlns="" xmlns:a16="http://schemas.microsoft.com/office/drawing/2014/main" val="20000"/>
                    </a:ext>
                  </a:extLst>
                </a:gridCol>
                <a:gridCol w="3509434">
                  <a:extLst>
                    <a:ext uri="{9D8B030D-6E8A-4147-A177-3AD203B41FA5}">
                      <a16:colId xmlns="" xmlns:a16="http://schemas.microsoft.com/office/drawing/2014/main" val="20001"/>
                    </a:ext>
                  </a:extLst>
                </a:gridCol>
                <a:gridCol w="3509434">
                  <a:extLst>
                    <a:ext uri="{9D8B030D-6E8A-4147-A177-3AD203B41FA5}">
                      <a16:colId xmlns="" xmlns:a16="http://schemas.microsoft.com/office/drawing/2014/main" val="20002"/>
                    </a:ext>
                  </a:extLst>
                </a:gridCol>
              </a:tblGrid>
              <a:tr h="653131">
                <a:tc>
                  <a:txBody>
                    <a:bodyPr/>
                    <a:lstStyle/>
                    <a:p>
                      <a:r>
                        <a:rPr lang="ru-RU" sz="1800" dirty="0">
                          <a:solidFill>
                            <a:srgbClr val="C00000"/>
                          </a:solidFill>
                        </a:rPr>
                        <a:t>Подраздел </a:t>
                      </a:r>
                    </a:p>
                    <a:p>
                      <a:r>
                        <a:rPr lang="ru-RU" sz="1800" dirty="0">
                          <a:solidFill>
                            <a:srgbClr val="C00000"/>
                          </a:solidFill>
                        </a:rPr>
                        <a:t>«Педагогический состав»</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217710">
                <a:tc>
                  <a:txBody>
                    <a:bodyPr/>
                    <a:lstStyle/>
                    <a:p>
                      <a:r>
                        <a:rPr lang="ru-RU" sz="1200" b="0" i="0" kern="1200" dirty="0">
                          <a:solidFill>
                            <a:srgbClr val="FF0000"/>
                          </a:solidFill>
                          <a:effectLst/>
                          <a:latin typeface="+mn-lt"/>
                          <a:ea typeface="+mn-ea"/>
                          <a:cs typeface="+mn-cs"/>
                        </a:rPr>
                        <a:t>ж) сведения о повышении квалификации </a:t>
                      </a:r>
                      <a:r>
                        <a:rPr lang="ru-RU" sz="1200" b="0" i="0" u="sng" kern="1200" dirty="0">
                          <a:solidFill>
                            <a:srgbClr val="FF0000"/>
                          </a:solidFill>
                          <a:effectLst/>
                          <a:latin typeface="+mn-lt"/>
                          <a:ea typeface="+mn-ea"/>
                          <a:cs typeface="+mn-cs"/>
                        </a:rPr>
                        <a:t>(за последние 3 года);</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r>
                        <a:rPr lang="ru-RU" sz="1200" b="0" i="0" kern="1200" dirty="0">
                          <a:solidFill>
                            <a:schemeClr val="dk1"/>
                          </a:solidFill>
                          <a:effectLst/>
                          <a:latin typeface="+mn-lt"/>
                          <a:ea typeface="+mn-ea"/>
                          <a:cs typeface="+mn-cs"/>
                        </a:rPr>
                        <a:t>Часть</a:t>
                      </a:r>
                      <a:r>
                        <a:rPr lang="ru-RU" sz="1200" b="0" i="0" kern="1200" baseline="0" dirty="0">
                          <a:solidFill>
                            <a:schemeClr val="dk1"/>
                          </a:solidFill>
                          <a:effectLst/>
                          <a:latin typeface="+mn-lt"/>
                          <a:ea typeface="+mn-ea"/>
                          <a:cs typeface="+mn-cs"/>
                        </a:rPr>
                        <a:t> </a:t>
                      </a:r>
                      <a:r>
                        <a:rPr lang="ru-RU" sz="1200" dirty="0"/>
                        <a:t>2. Образовательные организации обеспечивают открытость и доступность</a:t>
                      </a:r>
                    </a:p>
                    <a:p>
                      <a:r>
                        <a:rPr lang="ru-RU" sz="1200" b="0" i="0" kern="1200" dirty="0">
                          <a:solidFill>
                            <a:schemeClr val="dk1"/>
                          </a:solidFill>
                          <a:effectLst/>
                          <a:latin typeface="+mn-lt"/>
                          <a:ea typeface="+mn-ea"/>
                          <a:cs typeface="+mn-cs"/>
                        </a:rPr>
                        <a:t>1) информации:</a:t>
                      </a:r>
                    </a:p>
                    <a:p>
                      <a:r>
                        <a:rPr lang="ru-RU" sz="1400" b="0" i="0" kern="1200" dirty="0">
                          <a:solidFill>
                            <a:schemeClr val="dk1"/>
                          </a:solidFill>
                          <a:effectLst/>
                          <a:latin typeface="+mn-lt"/>
                          <a:ea typeface="+mn-ea"/>
                          <a:cs typeface="+mn-cs"/>
                        </a:rPr>
                        <a:t>Подпункт ж) о руководителе образовательной организации, его заместителях, руководителях филиалов образовательной организации (при их наличии);</a:t>
                      </a:r>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r>
                        <a:rPr lang="ru-RU" sz="1200" b="0" i="0" kern="1200" dirty="0">
                          <a:solidFill>
                            <a:schemeClr val="dk1"/>
                          </a:solidFill>
                          <a:effectLst/>
                          <a:latin typeface="+mn-lt"/>
                          <a:ea typeface="+mn-ea"/>
                          <a:cs typeface="+mn-cs"/>
                        </a:rPr>
                        <a:t>11. При размещении информации о персональном составе педагогических работников указываются в том числе:</a:t>
                      </a:r>
                    </a:p>
                    <a:p>
                      <a:r>
                        <a:rPr lang="ru-RU" sz="1200" b="0" i="0" kern="1200" dirty="0">
                          <a:solidFill>
                            <a:schemeClr val="dk1"/>
                          </a:solidFill>
                          <a:effectLst/>
                          <a:latin typeface="+mn-lt"/>
                          <a:ea typeface="+mn-ea"/>
                          <a:cs typeface="+mn-cs"/>
                        </a:rPr>
                        <a:t>ж) сведения о повышении квалификации (за последние 3 года);</a:t>
                      </a:r>
                    </a:p>
                    <a:p>
                      <a:r>
                        <a:rPr lang="ru-RU" sz="1200" b="0" i="0" kern="1200" dirty="0">
                          <a:solidFill>
                            <a:schemeClr val="dk1"/>
                          </a:solidFill>
                          <a:effectLst/>
                          <a:latin typeface="+mn-lt"/>
                          <a:ea typeface="+mn-ea"/>
                          <a:cs typeface="+mn-cs"/>
                        </a:rPr>
                        <a:t>з) сведения о профессиональной переподготовке (при наличии);</a:t>
                      </a:r>
                    </a:p>
                    <a:p>
                      <a:r>
                        <a:rPr lang="ru-RU" sz="1200" b="0" i="0" kern="1200" dirty="0">
                          <a:solidFill>
                            <a:schemeClr val="dk1"/>
                          </a:solidFill>
                          <a:effectLst/>
                          <a:latin typeface="+mn-lt"/>
                          <a:ea typeface="+mn-ea"/>
                          <a:cs typeface="+mn-cs"/>
                        </a:rPr>
                        <a:t>и) сведения о продолжительности опыта (лет) работы в профессиональной сфере, соответствующей образовательной деятельности по реализации учебных предметов, курсов, дисциплин (модулей);</a:t>
                      </a: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150723">
                <a:tc>
                  <a:txBody>
                    <a:bodyPr/>
                    <a:lstStyle/>
                    <a:p>
                      <a:r>
                        <a:rPr lang="ru-RU" sz="1200" b="0" i="0" kern="1200" dirty="0">
                          <a:solidFill>
                            <a:schemeClr val="dk1"/>
                          </a:solidFill>
                          <a:effectLst/>
                          <a:latin typeface="+mn-lt"/>
                          <a:ea typeface="+mn-ea"/>
                          <a:cs typeface="+mn-cs"/>
                        </a:rPr>
                        <a:t>з) сведения о профессиональной переподготовке (при наличии);</a:t>
                      </a:r>
                    </a:p>
                    <a:p>
                      <a:endParaRPr lang="ru-RU" sz="1200" b="0" i="0" kern="1200" dirty="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605999153"/>
                  </a:ext>
                </a:extLst>
              </a:tr>
              <a:tr h="0">
                <a:tc>
                  <a:txBody>
                    <a:bodyPr/>
                    <a:lstStyle/>
                    <a:p>
                      <a:endParaRPr lang="ru-RU" sz="1200" b="0" i="0" kern="1200" dirty="0">
                        <a:solidFill>
                          <a:schemeClr val="dk1"/>
                        </a:solidFill>
                        <a:effectLst/>
                        <a:latin typeface="+mn-lt"/>
                        <a:ea typeface="+mn-ea"/>
                        <a:cs typeface="+mn-cs"/>
                      </a:endParaRPr>
                    </a:p>
                    <a:p>
                      <a:r>
                        <a:rPr lang="ru-RU" sz="1200" b="0" i="0" kern="1200" dirty="0">
                          <a:solidFill>
                            <a:schemeClr val="dk1"/>
                          </a:solidFill>
                          <a:effectLst/>
                          <a:latin typeface="+mn-lt"/>
                          <a:ea typeface="+mn-ea"/>
                          <a:cs typeface="+mn-cs"/>
                        </a:rPr>
                        <a:t>и</a:t>
                      </a:r>
                      <a:r>
                        <a:rPr lang="ru-RU" sz="1200" b="0" i="0" kern="1200" dirty="0">
                          <a:solidFill>
                            <a:srgbClr val="00B050"/>
                          </a:solidFill>
                          <a:effectLst/>
                          <a:latin typeface="+mn-lt"/>
                          <a:ea typeface="+mn-ea"/>
                          <a:cs typeface="+mn-cs"/>
                        </a:rPr>
                        <a:t>) сведения о продолжительности опыта (лет) работы в профессиональной сфере, соответствующей образовательной деятельности по реализации учебных предметов, курсов, дисциплин (модулей);</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99265330"/>
                  </a:ext>
                </a:extLst>
              </a:tr>
            </a:tbl>
          </a:graphicData>
        </a:graphic>
      </p:graphicFrame>
    </p:spTree>
    <p:extLst>
      <p:ext uri="{BB962C8B-B14F-4D97-AF65-F5344CB8AC3E}">
        <p14:creationId xmlns:p14="http://schemas.microsoft.com/office/powerpoint/2010/main" val="3477999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9AC1BDF2-3908-89EF-BDD1-ED20D7E3F557}"/>
              </a:ext>
            </a:extLst>
          </p:cNvPr>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13">
            <a:extLst>
              <a:ext uri="{FF2B5EF4-FFF2-40B4-BE49-F238E27FC236}">
                <a16:creationId xmlns="" xmlns:a16="http://schemas.microsoft.com/office/drawing/2014/main" id="{9AD63DF8-196C-94C3-FCB7-1084FD953D50}"/>
              </a:ext>
            </a:extLst>
          </p:cNvPr>
          <p:cNvSpPr/>
          <p:nvPr/>
        </p:nvSpPr>
        <p:spPr>
          <a:xfrm>
            <a:off x="695238" y="1092200"/>
            <a:ext cx="11090362" cy="5549900"/>
          </a:xfrm>
          <a:prstGeom prst="roundRect">
            <a:avLst>
              <a:gd name="adj" fmla="val 7174"/>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6" name="Рисунок 5">
            <a:extLst>
              <a:ext uri="{FF2B5EF4-FFF2-40B4-BE49-F238E27FC236}">
                <a16:creationId xmlns="" xmlns:a16="http://schemas.microsoft.com/office/drawing/2014/main" id="{96B992F0-0430-E105-A11E-262047DDF8AA}"/>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graphicFrame>
        <p:nvGraphicFramePr>
          <p:cNvPr id="4" name="Объект 3"/>
          <p:cNvGraphicFramePr>
            <a:graphicFrameLocks noGrp="1"/>
          </p:cNvGraphicFramePr>
          <p:nvPr>
            <p:ph idx="1"/>
            <p:extLst/>
          </p:nvPr>
        </p:nvGraphicFramePr>
        <p:xfrm>
          <a:off x="1054099" y="1333500"/>
          <a:ext cx="10528302" cy="5120640"/>
        </p:xfrm>
        <a:graphic>
          <a:graphicData uri="http://schemas.openxmlformats.org/drawingml/2006/table">
            <a:tbl>
              <a:tblPr firstRow="1" bandRow="1">
                <a:tableStyleId>{5C22544A-7EE6-4342-B048-85BDC9FD1C3A}</a:tableStyleId>
              </a:tblPr>
              <a:tblGrid>
                <a:gridCol w="3509434">
                  <a:extLst>
                    <a:ext uri="{9D8B030D-6E8A-4147-A177-3AD203B41FA5}">
                      <a16:colId xmlns="" xmlns:a16="http://schemas.microsoft.com/office/drawing/2014/main" val="20000"/>
                    </a:ext>
                  </a:extLst>
                </a:gridCol>
                <a:gridCol w="3509434">
                  <a:extLst>
                    <a:ext uri="{9D8B030D-6E8A-4147-A177-3AD203B41FA5}">
                      <a16:colId xmlns="" xmlns:a16="http://schemas.microsoft.com/office/drawing/2014/main" val="20001"/>
                    </a:ext>
                  </a:extLst>
                </a:gridCol>
                <a:gridCol w="3509434">
                  <a:extLst>
                    <a:ext uri="{9D8B030D-6E8A-4147-A177-3AD203B41FA5}">
                      <a16:colId xmlns="" xmlns:a16="http://schemas.microsoft.com/office/drawing/2014/main" val="20002"/>
                    </a:ext>
                  </a:extLst>
                </a:gridCol>
              </a:tblGrid>
              <a:tr h="653131">
                <a:tc>
                  <a:txBody>
                    <a:bodyPr/>
                    <a:lstStyle/>
                    <a:p>
                      <a:r>
                        <a:rPr lang="ru-RU" sz="1800" dirty="0">
                          <a:solidFill>
                            <a:srgbClr val="C00000"/>
                          </a:solidFill>
                        </a:rPr>
                        <a:t>Подраздел </a:t>
                      </a:r>
                    </a:p>
                    <a:p>
                      <a:r>
                        <a:rPr lang="ru-RU" sz="1800" dirty="0">
                          <a:solidFill>
                            <a:srgbClr val="C00000"/>
                          </a:solidFill>
                        </a:rPr>
                        <a:t>«Педагогический состав»</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68433">
                <a:tc>
                  <a:txBody>
                    <a:bodyPr/>
                    <a:lstStyle/>
                    <a:p>
                      <a:r>
                        <a:rPr lang="ru-RU" sz="1200" b="0" i="0" kern="1200" dirty="0">
                          <a:solidFill>
                            <a:schemeClr val="dk1"/>
                          </a:solidFill>
                          <a:effectLst/>
                          <a:latin typeface="+mn-lt"/>
                          <a:ea typeface="+mn-ea"/>
                          <a:cs typeface="+mn-cs"/>
                        </a:rPr>
                        <a:t>к) наименование общеобразовательной программы (общеобразовательных программ), код и наименование профессии, специальности (специальностей), направления (направлений) подготовки или укрупненной группы профессий, специальностей и направлений подготовки профессиональной образовательной программы высшего образования по программам бакалавриата, специалитета, магистратуры, ординатуры, ассистентуры-стажировки, шифр и наименование области науки, группы научных специальностей, научной специальности программы (программ) подготовки научных и научно-педагогических кадров в аспирантуре (адъюнктуре), в реализации которых участвует педагогический работник</a:t>
                      </a:r>
                      <a:r>
                        <a:rPr lang="ru-RU" sz="1200" b="0" i="0" u="sng" kern="1200" baseline="30000" dirty="0">
                          <a:solidFill>
                            <a:schemeClr val="dk1"/>
                          </a:solidFill>
                          <a:effectLst/>
                          <a:latin typeface="+mn-lt"/>
                          <a:ea typeface="+mn-ea"/>
                          <a:cs typeface="+mn-cs"/>
                          <a:hlinkClick r:id="rId3"/>
                        </a:rPr>
                        <a:t>15</a:t>
                      </a:r>
                      <a:r>
                        <a:rPr lang="ru-RU" sz="1200" b="0" i="0" kern="1200" dirty="0">
                          <a:solidFill>
                            <a:schemeClr val="dk1"/>
                          </a:solidFill>
                          <a:effectLst/>
                          <a:latin typeface="+mn-lt"/>
                          <a:ea typeface="+mn-ea"/>
                          <a:cs typeface="+mn-cs"/>
                        </a:rPr>
                        <a:t>.</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b="0" i="0" kern="1200" dirty="0">
                          <a:solidFill>
                            <a:schemeClr val="dk1"/>
                          </a:solidFill>
                          <a:effectLst/>
                          <a:latin typeface="+mn-lt"/>
                          <a:ea typeface="+mn-ea"/>
                          <a:cs typeface="+mn-cs"/>
                        </a:rPr>
                        <a:t>Часть</a:t>
                      </a:r>
                      <a:r>
                        <a:rPr lang="ru-RU" sz="1200" b="0" i="0" kern="1200" baseline="0" dirty="0">
                          <a:solidFill>
                            <a:schemeClr val="dk1"/>
                          </a:solidFill>
                          <a:effectLst/>
                          <a:latin typeface="+mn-lt"/>
                          <a:ea typeface="+mn-ea"/>
                          <a:cs typeface="+mn-cs"/>
                        </a:rPr>
                        <a:t> </a:t>
                      </a:r>
                      <a:r>
                        <a:rPr lang="ru-RU" sz="1200" dirty="0"/>
                        <a:t>2. Образовательные организации обеспечивают открытость и доступность</a:t>
                      </a:r>
                    </a:p>
                    <a:p>
                      <a:r>
                        <a:rPr lang="ru-RU" sz="1200" b="0" i="0" kern="1200" dirty="0">
                          <a:solidFill>
                            <a:schemeClr val="dk1"/>
                          </a:solidFill>
                          <a:effectLst/>
                          <a:latin typeface="+mn-lt"/>
                          <a:ea typeface="+mn-ea"/>
                          <a:cs typeface="+mn-cs"/>
                        </a:rPr>
                        <a:t>1) информации: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i="0" kern="1200" dirty="0">
                          <a:solidFill>
                            <a:schemeClr val="dk1"/>
                          </a:solidFill>
                          <a:effectLst/>
                          <a:latin typeface="+mn-lt"/>
                          <a:ea typeface="+mn-ea"/>
                          <a:cs typeface="+mn-cs"/>
                        </a:rPr>
                        <a:t>Подпункт з) о персональном составе педагогических работников с указанием уровня образования, квалификации и опыта работы</a:t>
                      </a:r>
                      <a:endParaRPr lang="ru-RU" sz="1400" dirty="0"/>
                    </a:p>
                    <a:p>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b="0" i="0" kern="1200" dirty="0">
                          <a:solidFill>
                            <a:schemeClr val="dk1"/>
                          </a:solidFill>
                          <a:effectLst/>
                          <a:latin typeface="+mn-lt"/>
                          <a:ea typeface="+mn-ea"/>
                          <a:cs typeface="+mn-cs"/>
                        </a:rPr>
                        <a:t>11. При размещении информации о персональном составе педагогических работников указываются в том числе:</a:t>
                      </a:r>
                    </a:p>
                    <a:p>
                      <a:r>
                        <a:rPr lang="ru-RU" sz="1200" b="0" i="0" kern="1200" dirty="0">
                          <a:solidFill>
                            <a:schemeClr val="dk1"/>
                          </a:solidFill>
                          <a:effectLst/>
                          <a:latin typeface="+mn-lt"/>
                          <a:ea typeface="+mn-ea"/>
                          <a:cs typeface="+mn-cs"/>
                        </a:rPr>
                        <a:t>к) наименование общеобразовательной программы (общеобразовательных программ), код и наименование профессии, специальности (специальностей), направления (направлений) подготовки или укрупненной группы профессий, специальностей и направлений подготовки профессиональной образовательной программы высшего образования по программам бакалавриата, программам специалитета, программам магистратуры, программам ординатуры и программам ассистентуры-стажировки, шифр и наименование области науки, группы научных специальностей, научной специальности программы (программ) подготовки научных и научно-педагогических кадров в аспирантуре (адъюнктуре), в реализации которых участвует педагогический работник.</a:t>
                      </a: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191863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4"/>
          <p:cNvSpPr/>
          <p:nvPr/>
        </p:nvSpPr>
        <p:spPr>
          <a:xfrm>
            <a:off x="224971" y="1136069"/>
            <a:ext cx="10671629" cy="1700990"/>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2" name="Заголовок 1"/>
          <p:cNvSpPr>
            <a:spLocks noGrp="1"/>
          </p:cNvSpPr>
          <p:nvPr>
            <p:ph type="title"/>
          </p:nvPr>
        </p:nvSpPr>
        <p:spPr>
          <a:xfrm>
            <a:off x="381000" y="-85463"/>
            <a:ext cx="10515600" cy="1325563"/>
          </a:xfrm>
        </p:spPr>
        <p:txBody>
          <a:bodyPr/>
          <a:lstStyle/>
          <a:p>
            <a:r>
              <a:rPr lang="ru-RU" b="1" dirty="0">
                <a:solidFill>
                  <a:srgbClr val="C00000"/>
                </a:solidFill>
                <a:latin typeface="+mn-lt"/>
              </a:rPr>
              <a:t>Подраздел «Педагогический состав»</a:t>
            </a:r>
          </a:p>
        </p:txBody>
      </p:sp>
      <p:sp>
        <p:nvSpPr>
          <p:cNvPr id="7" name="Объект 6"/>
          <p:cNvSpPr txBox="1">
            <a:spLocks noGrp="1"/>
          </p:cNvSpPr>
          <p:nvPr>
            <p:ph idx="1"/>
          </p:nvPr>
        </p:nvSpPr>
        <p:spPr>
          <a:xfrm>
            <a:off x="457201" y="1414107"/>
            <a:ext cx="9131300" cy="996170"/>
          </a:xfrm>
          <a:prstGeom prst="rect">
            <a:avLst/>
          </a:prstGeom>
          <a:noFill/>
        </p:spPr>
        <p:txBody>
          <a:bodyPr wrap="square" rtlCol="0">
            <a:spAutoFit/>
          </a:bodyPr>
          <a:lstStyle/>
          <a:p>
            <a:pPr marL="0" indent="0">
              <a:buNone/>
            </a:pPr>
            <a:r>
              <a:rPr lang="ru-RU" sz="2000" b="1" dirty="0">
                <a:solidFill>
                  <a:srgbClr val="C00000"/>
                </a:solidFill>
              </a:rPr>
              <a:t>Удалили:</a:t>
            </a:r>
            <a:endParaRPr lang="ru-RU" sz="2000" b="1" dirty="0">
              <a:solidFill>
                <a:srgbClr val="C00000"/>
              </a:solidFill>
              <a:latin typeface="+mn-lt"/>
            </a:endParaRPr>
          </a:p>
          <a:p>
            <a:r>
              <a:rPr lang="ru-RU" sz="1800" dirty="0"/>
              <a:t>требование о размещении информации в форме электронного документа или в виде активных ссылок на страницы сайта</a:t>
            </a:r>
            <a:endParaRPr lang="ru-RU" sz="1800" dirty="0">
              <a:latin typeface="+mn-lt"/>
            </a:endParaRPr>
          </a:p>
        </p:txBody>
      </p:sp>
      <p:pic>
        <p:nvPicPr>
          <p:cNvPr id="8" name="Picture 4" descr="查看图片"/>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78546" y="493505"/>
            <a:ext cx="1927225" cy="1927225"/>
          </a:xfrm>
          <a:prstGeom prst="rect">
            <a:avLst/>
          </a:prstGeom>
          <a:noFill/>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1435100" y="2994917"/>
            <a:ext cx="10410370" cy="2110484"/>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1" name="Объект 6"/>
          <p:cNvSpPr txBox="1">
            <a:spLocks/>
          </p:cNvSpPr>
          <p:nvPr/>
        </p:nvSpPr>
        <p:spPr>
          <a:xfrm>
            <a:off x="1642835" y="3197260"/>
            <a:ext cx="10071100" cy="1744067"/>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sz="2000" b="1" dirty="0">
                <a:solidFill>
                  <a:srgbClr val="3779FF"/>
                </a:solidFill>
                <a:latin typeface="+mn-lt"/>
              </a:rPr>
              <a:t>Изменения:</a:t>
            </a:r>
          </a:p>
          <a:p>
            <a:r>
              <a:rPr lang="ru-RU" sz="1800" dirty="0">
                <a:solidFill>
                  <a:prstClr val="black"/>
                </a:solidFill>
                <a:latin typeface="+mn-lt"/>
              </a:rPr>
              <a:t>привели в соответствие с текстом Постановления Правительства РФ от 20.10.2021 № 1802 Об утверждении Правил размещения на официальном сайте ОО в информационно-телекоммуникационной сети "Интернет" и обновления информации об ОО, а также о признании утратившими силу некоторых актов и отдельных положений некоторых актов Правительства Российской Федерации</a:t>
            </a:r>
          </a:p>
        </p:txBody>
      </p:sp>
      <p:pic>
        <p:nvPicPr>
          <p:cNvPr id="4" name="Рисунок 3">
            <a:extLst>
              <a:ext uri="{FF2B5EF4-FFF2-40B4-BE49-F238E27FC236}">
                <a16:creationId xmlns="" xmlns:a16="http://schemas.microsoft.com/office/drawing/2014/main" id="{3BC5B494-435A-9ECB-930A-9CB999A2B803}"/>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pic>
        <p:nvPicPr>
          <p:cNvPr id="6148" name="Picture 4" descr="view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44" y="4058591"/>
            <a:ext cx="3057525"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4420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463550" y="2641600"/>
            <a:ext cx="5943599" cy="2412999"/>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1600" dirty="0">
                <a:solidFill>
                  <a:srgbClr val="C00000"/>
                </a:solidFill>
                <a:latin typeface="+mn-lt"/>
              </a:rPr>
              <a:t>7. Подраздел</a:t>
            </a:r>
          </a:p>
          <a:p>
            <a:r>
              <a:rPr lang="ru-RU" sz="2800" dirty="0">
                <a:solidFill>
                  <a:srgbClr val="C00000"/>
                </a:solidFill>
                <a:latin typeface="+mn-lt"/>
              </a:rPr>
              <a:t>«Материально-техническое обеспечение </a:t>
            </a:r>
            <a:br>
              <a:rPr lang="ru-RU" sz="2800" dirty="0">
                <a:solidFill>
                  <a:srgbClr val="C00000"/>
                </a:solidFill>
                <a:latin typeface="+mn-lt"/>
              </a:rPr>
            </a:br>
            <a:r>
              <a:rPr lang="ru-RU" sz="2800" dirty="0">
                <a:solidFill>
                  <a:srgbClr val="C00000"/>
                </a:solidFill>
                <a:latin typeface="+mn-lt"/>
              </a:rPr>
              <a:t>и оснащенность образовательного процесса. Доступная среда»</a:t>
            </a:r>
          </a:p>
        </p:txBody>
      </p:sp>
      <p:pic>
        <p:nvPicPr>
          <p:cNvPr id="6" name="Рисунок 5">
            <a:extLst>
              <a:ext uri="{FF2B5EF4-FFF2-40B4-BE49-F238E27FC236}">
                <a16:creationId xmlns="" xmlns:a16="http://schemas.microsoft.com/office/drawing/2014/main" id="{198BEB7F-0BA7-4C3F-F71C-B6C0AAAB9E07}"/>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9170771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 name="Прямая соединительная линия 5"/>
          <p:cNvCxnSpPr/>
          <p:nvPr/>
        </p:nvCxnSpPr>
        <p:spPr>
          <a:xfrm>
            <a:off x="6289849" y="3141401"/>
            <a:ext cx="1310472" cy="1"/>
          </a:xfrm>
          <a:prstGeom prst="line">
            <a:avLst/>
          </a:prstGeom>
          <a:ln w="28575">
            <a:solidFill>
              <a:srgbClr val="2F69FD"/>
            </a:solidFill>
            <a:prstDash val="solid"/>
          </a:ln>
        </p:spPr>
        <p:style>
          <a:lnRef idx="1">
            <a:schemeClr val="accent1"/>
          </a:lnRef>
          <a:fillRef idx="0">
            <a:schemeClr val="accent1"/>
          </a:fillRef>
          <a:effectRef idx="0">
            <a:schemeClr val="accent1"/>
          </a:effectRef>
          <a:fontRef idx="minor">
            <a:schemeClr val="tx1"/>
          </a:fontRef>
        </p:style>
      </p:cxnSp>
      <p:sp>
        <p:nvSpPr>
          <p:cNvPr id="5" name="Скругленный прямоугольник 4"/>
          <p:cNvSpPr/>
          <p:nvPr/>
        </p:nvSpPr>
        <p:spPr>
          <a:xfrm>
            <a:off x="7507512" y="1852835"/>
            <a:ext cx="3204233" cy="3199721"/>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 name="Объект 6"/>
          <p:cNvSpPr txBox="1">
            <a:spLocks noGrp="1"/>
          </p:cNvSpPr>
          <p:nvPr>
            <p:ph idx="1"/>
          </p:nvPr>
        </p:nvSpPr>
        <p:spPr>
          <a:xfrm>
            <a:off x="7749493" y="2243133"/>
            <a:ext cx="2720270" cy="2419124"/>
          </a:xfrm>
          <a:prstGeom prst="rect">
            <a:avLst/>
          </a:prstGeom>
          <a:noFill/>
        </p:spPr>
        <p:txBody>
          <a:bodyPr wrap="square" rtlCol="0">
            <a:spAutoFit/>
          </a:bodyPr>
          <a:lstStyle/>
          <a:p>
            <a:pPr marL="0" indent="0" algn="ctr">
              <a:buNone/>
            </a:pPr>
            <a:r>
              <a:rPr lang="ru-RU" sz="2400" b="1" dirty="0">
                <a:solidFill>
                  <a:srgbClr val="C00000"/>
                </a:solidFill>
                <a:latin typeface="+mn-lt"/>
              </a:rPr>
              <a:t>«Материально-техническое обеспечение и оснащенность образовательного процесса. Доступная среда»</a:t>
            </a:r>
            <a:endParaRPr lang="ru-RU" sz="2400" dirty="0"/>
          </a:p>
        </p:txBody>
      </p:sp>
      <p:sp>
        <p:nvSpPr>
          <p:cNvPr id="14" name="Скругленный прямоугольник 13"/>
          <p:cNvSpPr/>
          <p:nvPr/>
        </p:nvSpPr>
        <p:spPr>
          <a:xfrm>
            <a:off x="1859642" y="464457"/>
            <a:ext cx="4949372" cy="5638956"/>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6" name="Объект 6"/>
          <p:cNvSpPr txBox="1">
            <a:spLocks/>
          </p:cNvSpPr>
          <p:nvPr/>
        </p:nvSpPr>
        <p:spPr>
          <a:xfrm>
            <a:off x="2114441" y="754587"/>
            <a:ext cx="4425268" cy="5150128"/>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ru-RU" sz="2400" b="1" dirty="0">
                <a:solidFill>
                  <a:srgbClr val="C00000"/>
                </a:solidFill>
                <a:latin typeface="+mn-lt"/>
              </a:rPr>
              <a:t>Два подраздела </a:t>
            </a:r>
            <a:br>
              <a:rPr lang="ru-RU" sz="2400" b="1" dirty="0">
                <a:solidFill>
                  <a:srgbClr val="C00000"/>
                </a:solidFill>
                <a:latin typeface="+mn-lt"/>
              </a:rPr>
            </a:br>
            <a:r>
              <a:rPr lang="ru-RU" sz="2400" b="1" dirty="0">
                <a:solidFill>
                  <a:srgbClr val="C00000"/>
                </a:solidFill>
                <a:latin typeface="+mn-lt"/>
              </a:rPr>
              <a:t>объединены в один</a:t>
            </a:r>
            <a:endParaRPr lang="en-US" sz="2400" b="1" dirty="0">
              <a:solidFill>
                <a:srgbClr val="C00000"/>
              </a:solidFill>
              <a:latin typeface="+mn-lt"/>
            </a:endParaRPr>
          </a:p>
          <a:p>
            <a:pPr marL="0" indent="0" algn="ctr">
              <a:lnSpc>
                <a:spcPct val="100000"/>
              </a:lnSpc>
              <a:buFont typeface="Arial" panose="020B0604020202020204" pitchFamily="34" charset="0"/>
              <a:buNone/>
            </a:pPr>
            <a:r>
              <a:rPr lang="ru-RU" sz="2400" b="1" dirty="0">
                <a:latin typeface="+mn-lt"/>
              </a:rPr>
              <a:t>Устраняется некоторое дублирование информации. При заполнении информации </a:t>
            </a:r>
            <a:br>
              <a:rPr lang="ru-RU" sz="2400" b="1" dirty="0">
                <a:latin typeface="+mn-lt"/>
              </a:rPr>
            </a:br>
            <a:r>
              <a:rPr lang="ru-RU" sz="2400" b="1" dirty="0">
                <a:latin typeface="+mn-lt"/>
              </a:rPr>
              <a:t>о материально-техническом обеспечении и оснащенности образовательного процесса обязательно указывается информация в отношении инвалидов и лиц </a:t>
            </a:r>
            <a:br>
              <a:rPr lang="ru-RU" sz="2400" b="1" dirty="0">
                <a:latin typeface="+mn-lt"/>
              </a:rPr>
            </a:br>
            <a:r>
              <a:rPr lang="ru-RU" sz="2400" b="1" dirty="0">
                <a:latin typeface="+mn-lt"/>
              </a:rPr>
              <a:t>с ограниченными возможностями здоровья</a:t>
            </a:r>
            <a:endParaRPr lang="ru-RU" sz="2000" dirty="0">
              <a:latin typeface="+mn-lt"/>
            </a:endParaRPr>
          </a:p>
        </p:txBody>
      </p:sp>
      <p:pic>
        <p:nvPicPr>
          <p:cNvPr id="2" name="Рисунок 1">
            <a:extLst>
              <a:ext uri="{FF2B5EF4-FFF2-40B4-BE49-F238E27FC236}">
                <a16:creationId xmlns="" xmlns:a16="http://schemas.microsoft.com/office/drawing/2014/main" id="{EE106BD8-8CD2-1F1B-F487-513032D445F5}"/>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pic>
        <p:nvPicPr>
          <p:cNvPr id="8" name="Picture 2" descr="view image">
            <a:extLst>
              <a:ext uri="{FF2B5EF4-FFF2-40B4-BE49-F238E27FC236}">
                <a16:creationId xmlns="" xmlns:a16="http://schemas.microsoft.com/office/drawing/2014/main" id="{FC01EDED-DB1A-3C39-1B80-AE1093EBE3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1855" y="4198430"/>
            <a:ext cx="3450679" cy="260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6166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nvPr>
        </p:nvGraphicFramePr>
        <p:xfrm>
          <a:off x="0" y="0"/>
          <a:ext cx="12192000" cy="6858000"/>
        </p:xfrm>
        <a:graphic>
          <a:graphicData uri="http://schemas.openxmlformats.org/drawingml/2006/table">
            <a:tbl>
              <a:tblPr firstRow="1" bandRow="1">
                <a:tableStyleId>{5C22544A-7EE6-4342-B048-85BDC9FD1C3A}</a:tableStyleId>
              </a:tblPr>
              <a:tblGrid>
                <a:gridCol w="6096000">
                  <a:extLst>
                    <a:ext uri="{9D8B030D-6E8A-4147-A177-3AD203B41FA5}">
                      <a16:colId xmlns="" xmlns:a16="http://schemas.microsoft.com/office/drawing/2014/main" val="20000"/>
                    </a:ext>
                  </a:extLst>
                </a:gridCol>
                <a:gridCol w="6096000">
                  <a:extLst>
                    <a:ext uri="{9D8B030D-6E8A-4147-A177-3AD203B41FA5}">
                      <a16:colId xmlns="" xmlns:a16="http://schemas.microsoft.com/office/drawing/2014/main" val="20001"/>
                    </a:ext>
                  </a:extLst>
                </a:gridCol>
              </a:tblGrid>
              <a:tr h="1092168">
                <a:tc>
                  <a:txBody>
                    <a:bodyPr/>
                    <a:lstStyle/>
                    <a:p>
                      <a:pPr>
                        <a:tabLst>
                          <a:tab pos="1435100" algn="l"/>
                        </a:tabLst>
                      </a:pPr>
                      <a:r>
                        <a:rPr lang="ru-RU" sz="1600" dirty="0">
                          <a:solidFill>
                            <a:srgbClr val="C00000"/>
                          </a:solidFill>
                        </a:rPr>
                        <a:t>Подраздел </a:t>
                      </a:r>
                    </a:p>
                    <a:p>
                      <a:pPr>
                        <a:tabLst>
                          <a:tab pos="1435100" algn="l"/>
                        </a:tabLst>
                      </a:pPr>
                      <a:r>
                        <a:rPr lang="ru-RU" sz="1600" dirty="0">
                          <a:solidFill>
                            <a:srgbClr val="C00000"/>
                          </a:solidFill>
                        </a:rPr>
                        <a:t>«Материально-техническое обеспечение и оснащенность образовательного процесса. Доступная среда»</a:t>
                      </a:r>
                    </a:p>
                    <a:p>
                      <a:pPr marL="0" marR="0" lvl="0" indent="0" algn="l" defTabSz="914400" rtl="0" eaLnBrk="1" fontAlgn="auto" latinLnBrk="0" hangingPunct="1">
                        <a:lnSpc>
                          <a:spcPct val="100000"/>
                        </a:lnSpc>
                        <a:spcBef>
                          <a:spcPts val="0"/>
                        </a:spcBef>
                        <a:spcAft>
                          <a:spcPts val="0"/>
                        </a:spcAft>
                        <a:buClrTx/>
                        <a:buSzTx/>
                        <a:buFontTx/>
                        <a:buNone/>
                        <a:tabLst>
                          <a:tab pos="1435100" algn="l"/>
                        </a:tabLst>
                        <a:defRPr/>
                      </a:pPr>
                      <a:r>
                        <a:rPr lang="ru-RU" sz="105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1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600" b="1" i="0" kern="1200" dirty="0">
                          <a:solidFill>
                            <a:schemeClr val="tx1"/>
                          </a:solidFill>
                          <a:effectLst/>
                          <a:latin typeface="+mn-lt"/>
                          <a:ea typeface="+mn-ea"/>
                          <a:cs typeface="+mn-cs"/>
                        </a:rPr>
                        <a:t>Подраздел «Доступная среда»</a:t>
                      </a:r>
                    </a:p>
                    <a:p>
                      <a:r>
                        <a:rPr lang="ru-RU" sz="1600" b="1" i="0" kern="1200" dirty="0">
                          <a:solidFill>
                            <a:schemeClr val="tx1"/>
                          </a:solidFill>
                          <a:effectLst/>
                          <a:latin typeface="+mn-lt"/>
                          <a:ea typeface="+mn-ea"/>
                          <a:cs typeface="+mn-cs"/>
                        </a:rPr>
                        <a:t>Приказ  Федеральной службы по</a:t>
                      </a:r>
                      <a:br>
                        <a:rPr lang="ru-RU" sz="1600" b="1" i="0" kern="1200" dirty="0">
                          <a:solidFill>
                            <a:schemeClr val="tx1"/>
                          </a:solidFill>
                          <a:effectLst/>
                          <a:latin typeface="+mn-lt"/>
                          <a:ea typeface="+mn-ea"/>
                          <a:cs typeface="+mn-cs"/>
                        </a:rPr>
                      </a:br>
                      <a:r>
                        <a:rPr lang="ru-RU" sz="1600" b="1" i="0" kern="1200" dirty="0">
                          <a:solidFill>
                            <a:schemeClr val="tx1"/>
                          </a:solidFill>
                          <a:effectLst/>
                          <a:latin typeface="+mn-lt"/>
                          <a:ea typeface="+mn-ea"/>
                          <a:cs typeface="+mn-cs"/>
                        </a:rPr>
                        <a:t>надзору в сфере образования и науки</a:t>
                      </a:r>
                      <a:br>
                        <a:rPr lang="ru-RU" sz="1600" b="1" i="0" kern="1200" dirty="0">
                          <a:solidFill>
                            <a:schemeClr val="tx1"/>
                          </a:solidFill>
                          <a:effectLst/>
                          <a:latin typeface="+mn-lt"/>
                          <a:ea typeface="+mn-ea"/>
                          <a:cs typeface="+mn-cs"/>
                        </a:rPr>
                      </a:br>
                      <a:r>
                        <a:rPr lang="ru-RU" sz="1600" b="1" i="0" kern="1200" dirty="0">
                          <a:solidFill>
                            <a:schemeClr val="tx1"/>
                          </a:solidFill>
                          <a:effectLst/>
                          <a:latin typeface="+mn-lt"/>
                          <a:ea typeface="+mn-ea"/>
                          <a:cs typeface="+mn-cs"/>
                        </a:rPr>
                        <a:t>от 14.08.2020 N 831</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5765832">
                <a:tc>
                  <a:txBody>
                    <a:bodyPr/>
                    <a:lstStyle/>
                    <a:p>
                      <a:r>
                        <a:rPr lang="ru-RU" sz="1200" b="1" i="0" kern="1200" dirty="0">
                          <a:solidFill>
                            <a:srgbClr val="FF0000"/>
                          </a:solidFill>
                          <a:effectLst/>
                          <a:latin typeface="+mn-lt"/>
                          <a:ea typeface="+mn-ea"/>
                          <a:cs typeface="+mn-cs"/>
                        </a:rPr>
                        <a:t>1) о материально-техническом обеспечении образовательной деятельности, в том числе в отношении инвалидов и лиц с ограниченными возможностями здоровья:</a:t>
                      </a:r>
                    </a:p>
                    <a:p>
                      <a:r>
                        <a:rPr lang="ru-RU" sz="1200" b="0" i="0" kern="1200" dirty="0">
                          <a:solidFill>
                            <a:schemeClr val="dk1"/>
                          </a:solidFill>
                          <a:effectLst/>
                          <a:latin typeface="+mn-lt"/>
                          <a:ea typeface="+mn-ea"/>
                          <a:cs typeface="+mn-cs"/>
                        </a:rPr>
                        <a:t>а) о наличии </a:t>
                      </a:r>
                      <a:r>
                        <a:rPr lang="ru-RU" sz="1200" b="1" i="0" kern="1200" dirty="0">
                          <a:solidFill>
                            <a:srgbClr val="FF0000"/>
                          </a:solidFill>
                          <a:effectLst/>
                          <a:latin typeface="+mn-lt"/>
                          <a:ea typeface="+mn-ea"/>
                          <a:cs typeface="+mn-cs"/>
                        </a:rPr>
                        <a:t>оборудованных </a:t>
                      </a:r>
                      <a:r>
                        <a:rPr lang="ru-RU" sz="1200" b="0" i="0" kern="1200" dirty="0">
                          <a:solidFill>
                            <a:schemeClr val="dk1"/>
                          </a:solidFill>
                          <a:effectLst/>
                          <a:latin typeface="+mn-lt"/>
                          <a:ea typeface="+mn-ea"/>
                          <a:cs typeface="+mn-cs"/>
                        </a:rPr>
                        <a:t>учебных кабинетов;</a:t>
                      </a:r>
                    </a:p>
                    <a:p>
                      <a:r>
                        <a:rPr lang="ru-RU" sz="1200" b="0" i="0" kern="1200" dirty="0">
                          <a:solidFill>
                            <a:schemeClr val="dk1"/>
                          </a:solidFill>
                          <a:effectLst/>
                          <a:latin typeface="+mn-lt"/>
                          <a:ea typeface="+mn-ea"/>
                          <a:cs typeface="+mn-cs"/>
                        </a:rPr>
                        <a:t>б) о наличии оборудованных объектов для проведения практических занятий;</a:t>
                      </a:r>
                    </a:p>
                    <a:p>
                      <a:r>
                        <a:rPr lang="ru-RU" sz="1200" b="0" i="0" kern="1200" dirty="0">
                          <a:solidFill>
                            <a:schemeClr val="dk1"/>
                          </a:solidFill>
                          <a:effectLst/>
                          <a:latin typeface="+mn-lt"/>
                          <a:ea typeface="+mn-ea"/>
                          <a:cs typeface="+mn-cs"/>
                        </a:rPr>
                        <a:t>в) о наличии</a:t>
                      </a:r>
                      <a:r>
                        <a:rPr lang="ru-RU" sz="1200" b="1" i="0" kern="1200" dirty="0">
                          <a:solidFill>
                            <a:srgbClr val="FF0000"/>
                          </a:solidFill>
                          <a:effectLst/>
                          <a:latin typeface="+mn-lt"/>
                          <a:ea typeface="+mn-ea"/>
                          <a:cs typeface="+mn-cs"/>
                        </a:rPr>
                        <a:t> оборудованных</a:t>
                      </a:r>
                      <a:r>
                        <a:rPr lang="ru-RU" sz="1200" b="0" i="0" kern="1200" dirty="0">
                          <a:solidFill>
                            <a:schemeClr val="dk1"/>
                          </a:solidFill>
                          <a:effectLst/>
                          <a:latin typeface="+mn-lt"/>
                          <a:ea typeface="+mn-ea"/>
                          <a:cs typeface="+mn-cs"/>
                        </a:rPr>
                        <a:t> библиотек;</a:t>
                      </a:r>
                    </a:p>
                    <a:p>
                      <a:r>
                        <a:rPr lang="ru-RU" sz="1200" b="0" i="0" kern="1200" dirty="0">
                          <a:solidFill>
                            <a:schemeClr val="dk1"/>
                          </a:solidFill>
                          <a:effectLst/>
                          <a:latin typeface="+mn-lt"/>
                          <a:ea typeface="+mn-ea"/>
                          <a:cs typeface="+mn-cs"/>
                        </a:rPr>
                        <a:t>г) о наличии оборудованных объектов спорта;</a:t>
                      </a:r>
                    </a:p>
                    <a:p>
                      <a:r>
                        <a:rPr lang="ru-RU" sz="1200" b="0" i="0" kern="1200" dirty="0">
                          <a:solidFill>
                            <a:schemeClr val="dk1"/>
                          </a:solidFill>
                          <a:effectLst/>
                          <a:latin typeface="+mn-lt"/>
                          <a:ea typeface="+mn-ea"/>
                          <a:cs typeface="+mn-cs"/>
                        </a:rPr>
                        <a:t>д) о наличии оборудованных средствах обучения и воспитания;</a:t>
                      </a:r>
                    </a:p>
                    <a:p>
                      <a:r>
                        <a:rPr lang="ru-RU" sz="1200" b="0" i="0" kern="1200" dirty="0">
                          <a:solidFill>
                            <a:schemeClr val="dk1"/>
                          </a:solidFill>
                          <a:effectLst/>
                          <a:latin typeface="+mn-lt"/>
                          <a:ea typeface="+mn-ea"/>
                          <a:cs typeface="+mn-cs"/>
                        </a:rPr>
                        <a:t>е) о доступе к информационным системам и информационно-телекоммуникационным сетям;</a:t>
                      </a:r>
                    </a:p>
                    <a:p>
                      <a:r>
                        <a:rPr lang="ru-RU" sz="1200" b="0" i="0" kern="1200" dirty="0">
                          <a:solidFill>
                            <a:schemeClr val="dk1"/>
                          </a:solidFill>
                          <a:effectLst/>
                          <a:latin typeface="+mn-lt"/>
                          <a:ea typeface="+mn-ea"/>
                          <a:cs typeface="+mn-cs"/>
                        </a:rPr>
                        <a:t>ж) об электронных образовательных ресурсах, к которым обеспечивается доступ обучающихся;</a:t>
                      </a:r>
                    </a:p>
                    <a:p>
                      <a:r>
                        <a:rPr lang="ru-RU" sz="1200" b="0" i="0" kern="1200" dirty="0">
                          <a:solidFill>
                            <a:schemeClr val="dk1"/>
                          </a:solidFill>
                          <a:effectLst/>
                          <a:latin typeface="+mn-lt"/>
                          <a:ea typeface="+mn-ea"/>
                          <a:cs typeface="+mn-cs"/>
                        </a:rPr>
                        <a:t>з) о количестве жилых помещений в общежитии, интернате, формировании платы за проживание в общежитии;</a:t>
                      </a:r>
                    </a:p>
                    <a:p>
                      <a:r>
                        <a:rPr lang="ru-RU" sz="1200" b="1" i="0" kern="1200" dirty="0">
                          <a:solidFill>
                            <a:srgbClr val="FF0000"/>
                          </a:solidFill>
                          <a:effectLst/>
                          <a:latin typeface="+mn-lt"/>
                          <a:ea typeface="+mn-ea"/>
                          <a:cs typeface="+mn-cs"/>
                        </a:rPr>
                        <a:t>2) о специальных условиях для получения образования инвалидами и лицами с ограниченными возможностями здоровья:</a:t>
                      </a:r>
                    </a:p>
                    <a:p>
                      <a:r>
                        <a:rPr lang="ru-RU" sz="1200" b="0" i="0" kern="1200" dirty="0">
                          <a:solidFill>
                            <a:schemeClr val="dk1"/>
                          </a:solidFill>
                          <a:effectLst/>
                          <a:latin typeface="+mn-lt"/>
                          <a:ea typeface="+mn-ea"/>
                          <a:cs typeface="+mn-cs"/>
                        </a:rPr>
                        <a:t>а) об обеспечении доступа в здания образовательной организации, в том числе в общежитие, интернат, приспособленных для использования инвалидами и лицами с ограниченными возможностями здоровья;</a:t>
                      </a:r>
                    </a:p>
                    <a:p>
                      <a:r>
                        <a:rPr lang="ru-RU" sz="1200" b="1" i="0" kern="1200" dirty="0">
                          <a:solidFill>
                            <a:srgbClr val="FF0000"/>
                          </a:solidFill>
                          <a:effectLst/>
                          <a:latin typeface="+mn-lt"/>
                          <a:ea typeface="+mn-ea"/>
                          <a:cs typeface="+mn-cs"/>
                        </a:rPr>
                        <a:t>б) о наличии специальных технических средств обучения коллективного и индивидуального пользования инвалидов и лиц с ограниченными возможностями здоровья.</a:t>
                      </a:r>
                    </a:p>
                    <a:p>
                      <a:endParaRPr lang="ru-RU" sz="1200" dirty="0"/>
                    </a:p>
                    <a:p>
                      <a:endParaRPr lang="ru-RU" sz="12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b="0" i="0" kern="1200" dirty="0">
                          <a:solidFill>
                            <a:schemeClr val="dk1"/>
                          </a:solidFill>
                          <a:effectLst/>
                          <a:latin typeface="+mn-lt"/>
                          <a:ea typeface="+mn-ea"/>
                          <a:cs typeface="+mn-cs"/>
                        </a:rPr>
                        <a:t>о специально оборудованных учебных кабинетах;</a:t>
                      </a:r>
                    </a:p>
                    <a:p>
                      <a:r>
                        <a:rPr lang="ru-RU" sz="1200" b="0" i="0" kern="1200" dirty="0">
                          <a:solidFill>
                            <a:schemeClr val="dk1"/>
                          </a:solidFill>
                          <a:effectLst/>
                          <a:latin typeface="+mn-lt"/>
                          <a:ea typeface="+mn-ea"/>
                          <a:cs typeface="+mn-cs"/>
                        </a:rPr>
                        <a:t>об объектах для проведения практических занятий, приспособленных для использования инвалидами и лицами с ограниченными возможностями здоровья;</a:t>
                      </a:r>
                    </a:p>
                    <a:p>
                      <a:r>
                        <a:rPr lang="ru-RU" sz="1200" b="0" i="0" kern="1200" dirty="0">
                          <a:solidFill>
                            <a:schemeClr val="dk1"/>
                          </a:solidFill>
                          <a:effectLst/>
                          <a:latin typeface="+mn-lt"/>
                          <a:ea typeface="+mn-ea"/>
                          <a:cs typeface="+mn-cs"/>
                        </a:rPr>
                        <a:t>о библиотеке(ах), приспособленных для использования инвалидами и лицами с ограниченными возможностями здоровья;</a:t>
                      </a:r>
                    </a:p>
                    <a:p>
                      <a:r>
                        <a:rPr lang="ru-RU" sz="1200" b="0" i="0" kern="1200" dirty="0">
                          <a:solidFill>
                            <a:schemeClr val="dk1"/>
                          </a:solidFill>
                          <a:effectLst/>
                          <a:latin typeface="+mn-lt"/>
                          <a:ea typeface="+mn-ea"/>
                          <a:cs typeface="+mn-cs"/>
                        </a:rPr>
                        <a:t>об объектах спорта, приспособленных для использования инвалидами и лицами с ограниченными возможностями здоровья;</a:t>
                      </a:r>
                    </a:p>
                    <a:p>
                      <a:r>
                        <a:rPr lang="ru-RU" sz="1200" b="0" i="0" kern="1200" dirty="0">
                          <a:solidFill>
                            <a:schemeClr val="dk1"/>
                          </a:solidFill>
                          <a:effectLst/>
                          <a:latin typeface="+mn-lt"/>
                          <a:ea typeface="+mn-ea"/>
                          <a:cs typeface="+mn-cs"/>
                        </a:rPr>
                        <a:t>о средствах обучения и воспитания, приспособленных для использования инвалидами и лицами с ограниченными возможностями здоровья;</a:t>
                      </a:r>
                    </a:p>
                    <a:p>
                      <a:r>
                        <a:rPr lang="ru-RU" sz="1200" b="0" i="0" kern="1200" dirty="0">
                          <a:solidFill>
                            <a:schemeClr val="dk1"/>
                          </a:solidFill>
                          <a:effectLst/>
                          <a:latin typeface="+mn-lt"/>
                          <a:ea typeface="+mn-ea"/>
                          <a:cs typeface="+mn-cs"/>
                        </a:rPr>
                        <a:t>об обеспечении беспрепятственного доступа в здания образовательной организации;</a:t>
                      </a:r>
                    </a:p>
                    <a:p>
                      <a:r>
                        <a:rPr lang="ru-RU" sz="1200" b="0" i="0" kern="1200" dirty="0">
                          <a:solidFill>
                            <a:srgbClr val="FF0000"/>
                          </a:solidFill>
                          <a:effectLst/>
                          <a:latin typeface="+mn-lt"/>
                          <a:ea typeface="+mn-ea"/>
                          <a:cs typeface="+mn-cs"/>
                        </a:rPr>
                        <a:t>о специальных условиях питания;</a:t>
                      </a:r>
                    </a:p>
                    <a:p>
                      <a:r>
                        <a:rPr lang="ru-RU" sz="1200" b="0" i="0" kern="1200" dirty="0">
                          <a:solidFill>
                            <a:srgbClr val="FF0000"/>
                          </a:solidFill>
                          <a:effectLst/>
                          <a:latin typeface="+mn-lt"/>
                          <a:ea typeface="+mn-ea"/>
                          <a:cs typeface="+mn-cs"/>
                        </a:rPr>
                        <a:t>о специальных условиях охраны здоровья;</a:t>
                      </a:r>
                    </a:p>
                    <a:p>
                      <a:r>
                        <a:rPr lang="ru-RU" sz="1200" b="0" i="0" kern="1200" dirty="0">
                          <a:solidFill>
                            <a:schemeClr val="dk1"/>
                          </a:solidFill>
                          <a:effectLst/>
                          <a:latin typeface="+mn-lt"/>
                          <a:ea typeface="+mn-ea"/>
                          <a:cs typeface="+mn-cs"/>
                        </a:rPr>
                        <a:t>о доступе к информационным системам и информационно-телекоммуникационным сетям, приспособленным для использования инвалидами и лицами с ограниченными возможностями здоровья;</a:t>
                      </a:r>
                    </a:p>
                    <a:p>
                      <a:r>
                        <a:rPr lang="ru-RU" sz="1200" b="0" i="0" kern="1200" dirty="0">
                          <a:solidFill>
                            <a:schemeClr val="dk1"/>
                          </a:solidFill>
                          <a:effectLst/>
                          <a:latin typeface="+mn-lt"/>
                          <a:ea typeface="+mn-ea"/>
                          <a:cs typeface="+mn-cs"/>
                        </a:rPr>
                        <a:t>об электронных образовательных ресурсах, к которым обеспечивается доступ инвалидов и лиц с ограниченными возможностями здоровья;</a:t>
                      </a:r>
                    </a:p>
                    <a:p>
                      <a:r>
                        <a:rPr lang="ru-RU" sz="1200" b="0" i="0" kern="1200" dirty="0">
                          <a:solidFill>
                            <a:schemeClr val="dk1"/>
                          </a:solidFill>
                          <a:effectLst/>
                          <a:latin typeface="+mn-lt"/>
                          <a:ea typeface="+mn-ea"/>
                          <a:cs typeface="+mn-cs"/>
                        </a:rPr>
                        <a:t>о наличии специальных технических средств обучения коллективного и индивидуального пользования;</a:t>
                      </a:r>
                    </a:p>
                    <a:p>
                      <a:r>
                        <a:rPr lang="ru-RU" sz="1200" b="0" i="0" kern="1200" dirty="0">
                          <a:solidFill>
                            <a:schemeClr val="dk1"/>
                          </a:solidFill>
                          <a:effectLst/>
                          <a:latin typeface="+mn-lt"/>
                          <a:ea typeface="+mn-ea"/>
                          <a:cs typeface="+mn-cs"/>
                        </a:rPr>
                        <a:t>о наличии условий для беспрепятственного доступа в общежитие, интернат;</a:t>
                      </a:r>
                    </a:p>
                    <a:p>
                      <a:r>
                        <a:rPr lang="ru-RU" sz="1200" b="0" i="0" kern="1200" dirty="0">
                          <a:solidFill>
                            <a:schemeClr val="dk1"/>
                          </a:solidFill>
                          <a:effectLst/>
                          <a:latin typeface="+mn-lt"/>
                          <a:ea typeface="+mn-ea"/>
                          <a:cs typeface="+mn-cs"/>
                        </a:rPr>
                        <a:t>о количестве жилых помещений в общежитии, интернате, приспособленных для использования инвалидами и лицами с ограниченными возможностями здоровья.</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524812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9AC1BDF2-3908-89EF-BDD1-ED20D7E3F557}"/>
              </a:ext>
            </a:extLst>
          </p:cNvPr>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13">
            <a:extLst>
              <a:ext uri="{FF2B5EF4-FFF2-40B4-BE49-F238E27FC236}">
                <a16:creationId xmlns="" xmlns:a16="http://schemas.microsoft.com/office/drawing/2014/main" id="{9AD63DF8-196C-94C3-FCB7-1084FD953D50}"/>
              </a:ext>
            </a:extLst>
          </p:cNvPr>
          <p:cNvSpPr/>
          <p:nvPr/>
        </p:nvSpPr>
        <p:spPr>
          <a:xfrm>
            <a:off x="695238" y="1092200"/>
            <a:ext cx="11090362" cy="5549900"/>
          </a:xfrm>
          <a:prstGeom prst="roundRect">
            <a:avLst>
              <a:gd name="adj" fmla="val 7174"/>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6" name="Рисунок 5">
            <a:extLst>
              <a:ext uri="{FF2B5EF4-FFF2-40B4-BE49-F238E27FC236}">
                <a16:creationId xmlns="" xmlns:a16="http://schemas.microsoft.com/office/drawing/2014/main" id="{96B992F0-0430-E105-A11E-262047DDF8AA}"/>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graphicFrame>
        <p:nvGraphicFramePr>
          <p:cNvPr id="4" name="Объект 3"/>
          <p:cNvGraphicFramePr>
            <a:graphicFrameLocks noGrp="1"/>
          </p:cNvGraphicFramePr>
          <p:nvPr>
            <p:ph idx="1"/>
            <p:extLst/>
          </p:nvPr>
        </p:nvGraphicFramePr>
        <p:xfrm>
          <a:off x="1054099" y="1333500"/>
          <a:ext cx="10528302" cy="5143500"/>
        </p:xfrm>
        <a:graphic>
          <a:graphicData uri="http://schemas.openxmlformats.org/drawingml/2006/table">
            <a:tbl>
              <a:tblPr firstRow="1" bandRow="1">
                <a:tableStyleId>{5C22544A-7EE6-4342-B048-85BDC9FD1C3A}</a:tableStyleId>
              </a:tblPr>
              <a:tblGrid>
                <a:gridCol w="3509434">
                  <a:extLst>
                    <a:ext uri="{9D8B030D-6E8A-4147-A177-3AD203B41FA5}">
                      <a16:colId xmlns="" xmlns:a16="http://schemas.microsoft.com/office/drawing/2014/main" val="20000"/>
                    </a:ext>
                  </a:extLst>
                </a:gridCol>
                <a:gridCol w="3509434">
                  <a:extLst>
                    <a:ext uri="{9D8B030D-6E8A-4147-A177-3AD203B41FA5}">
                      <a16:colId xmlns="" xmlns:a16="http://schemas.microsoft.com/office/drawing/2014/main" val="20001"/>
                    </a:ext>
                  </a:extLst>
                </a:gridCol>
                <a:gridCol w="3509434">
                  <a:extLst>
                    <a:ext uri="{9D8B030D-6E8A-4147-A177-3AD203B41FA5}">
                      <a16:colId xmlns="" xmlns:a16="http://schemas.microsoft.com/office/drawing/2014/main" val="20002"/>
                    </a:ext>
                  </a:extLst>
                </a:gridCol>
              </a:tblGrid>
              <a:tr h="653131">
                <a:tc>
                  <a:txBody>
                    <a:bodyPr/>
                    <a:lstStyle/>
                    <a:p>
                      <a:r>
                        <a:rPr lang="ru-RU" sz="1600" dirty="0">
                          <a:solidFill>
                            <a:srgbClr val="C00000"/>
                          </a:solidFill>
                        </a:rPr>
                        <a:t>Подраздел </a:t>
                      </a:r>
                    </a:p>
                    <a:p>
                      <a:r>
                        <a:rPr lang="ru-RU" sz="1600" dirty="0">
                          <a:solidFill>
                            <a:srgbClr val="C00000"/>
                          </a:solidFill>
                        </a:rPr>
                        <a:t>«Материально-техническое обеспечение и оснащенность образовательного процесса. Доступная среда»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05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100" b="1" i="0" kern="1200" dirty="0">
                          <a:solidFill>
                            <a:schemeClr val="tx1"/>
                          </a:solidFill>
                          <a:effectLst/>
                          <a:latin typeface="+mn-lt"/>
                          <a:ea typeface="+mn-ea"/>
                          <a:cs typeface="+mn-cs"/>
                        </a:rPr>
                        <a:t> </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68433">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dk1"/>
                          </a:solidFill>
                          <a:effectLst/>
                          <a:latin typeface="+mn-lt"/>
                          <a:ea typeface="+mn-ea"/>
                          <a:cs typeface="+mn-cs"/>
                        </a:rPr>
                        <a:t>1) о материально-техническом обеспечении образовательной деятельности, в том числе в отношении инвалидов и лиц с ограниченными возможностями здоровья:</a:t>
                      </a:r>
                      <a:endParaRPr lang="ru-RU" sz="1200" b="1" dirty="0"/>
                    </a:p>
                  </a:txBody>
                  <a:tcPr>
                    <a:lnL w="1270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ru-RU" sz="1200" b="0" i="0"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197655515"/>
                  </a:ext>
                </a:extLst>
              </a:tr>
              <a:tr h="368433">
                <a:tc>
                  <a:txBody>
                    <a:bodyPr/>
                    <a:lstStyle/>
                    <a:p>
                      <a:r>
                        <a:rPr lang="ru-RU" sz="1200" b="0" i="0" kern="1200" dirty="0">
                          <a:solidFill>
                            <a:schemeClr val="dk1"/>
                          </a:solidFill>
                          <a:effectLst/>
                          <a:latin typeface="+mn-lt"/>
                          <a:ea typeface="+mn-ea"/>
                          <a:cs typeface="+mn-cs"/>
                        </a:rPr>
                        <a:t>а) о наличии оборудованных учебных кабинетов;</a:t>
                      </a:r>
                      <a:endParaRPr lang="ru-RU" sz="1200" dirty="0"/>
                    </a:p>
                    <a:p>
                      <a:r>
                        <a:rPr lang="ru-RU" sz="1200" b="0" i="0" kern="1200" dirty="0">
                          <a:solidFill>
                            <a:schemeClr val="dk1"/>
                          </a:solidFill>
                          <a:effectLst/>
                          <a:latin typeface="+mn-lt"/>
                          <a:ea typeface="+mn-ea"/>
                          <a:cs typeface="+mn-cs"/>
                        </a:rPr>
                        <a:t>б) о наличии оборудованных объектов для проведения практических занятий;</a:t>
                      </a:r>
                    </a:p>
                    <a:p>
                      <a:r>
                        <a:rPr lang="ru-RU" sz="1200" b="0" i="0" kern="1200" dirty="0">
                          <a:solidFill>
                            <a:schemeClr val="dk1"/>
                          </a:solidFill>
                          <a:effectLst/>
                          <a:latin typeface="+mn-lt"/>
                          <a:ea typeface="+mn-ea"/>
                          <a:cs typeface="+mn-cs"/>
                        </a:rPr>
                        <a:t>в) о наличии оборудованных библиотек;</a:t>
                      </a:r>
                    </a:p>
                    <a:p>
                      <a:r>
                        <a:rPr lang="ru-RU" sz="1200" b="0" i="0" kern="1200" dirty="0">
                          <a:solidFill>
                            <a:schemeClr val="dk1"/>
                          </a:solidFill>
                          <a:effectLst/>
                          <a:latin typeface="+mn-lt"/>
                          <a:ea typeface="+mn-ea"/>
                          <a:cs typeface="+mn-cs"/>
                        </a:rPr>
                        <a:t>г) о наличии оборудованных объектов спорта;</a:t>
                      </a:r>
                    </a:p>
                    <a:p>
                      <a:r>
                        <a:rPr lang="ru-RU" sz="1200" b="0" i="0" kern="1200" dirty="0">
                          <a:solidFill>
                            <a:schemeClr val="dk1"/>
                          </a:solidFill>
                          <a:effectLst/>
                          <a:latin typeface="+mn-lt"/>
                          <a:ea typeface="+mn-ea"/>
                          <a:cs typeface="+mn-cs"/>
                        </a:rPr>
                        <a:t>д) о наличии оборудованных средствах обучения и воспитания;</a:t>
                      </a:r>
                    </a:p>
                    <a:p>
                      <a:r>
                        <a:rPr lang="ru-RU" sz="1200" b="0" i="0" kern="1200" dirty="0">
                          <a:solidFill>
                            <a:schemeClr val="dk1"/>
                          </a:solidFill>
                          <a:effectLst/>
                          <a:latin typeface="+mn-lt"/>
                          <a:ea typeface="+mn-ea"/>
                          <a:cs typeface="+mn-cs"/>
                        </a:rPr>
                        <a:t>е) о доступе к информационным системам и информационно-телекоммуникационным сетям;</a:t>
                      </a:r>
                    </a:p>
                    <a:p>
                      <a:r>
                        <a:rPr lang="ru-RU" sz="1200" b="0" i="0" kern="1200" dirty="0">
                          <a:solidFill>
                            <a:schemeClr val="dk1"/>
                          </a:solidFill>
                          <a:effectLst/>
                          <a:latin typeface="+mn-lt"/>
                          <a:ea typeface="+mn-ea"/>
                          <a:cs typeface="+mn-cs"/>
                        </a:rPr>
                        <a:t>ж) об электронных образовательных ресурсах, к которым обеспечивается доступ обучающихся;</a:t>
                      </a:r>
                    </a:p>
                    <a:p>
                      <a:r>
                        <a:rPr lang="ru-RU" sz="1200" b="0" i="0" kern="1200" dirty="0">
                          <a:solidFill>
                            <a:schemeClr val="dk1"/>
                          </a:solidFill>
                          <a:effectLst/>
                          <a:latin typeface="+mn-lt"/>
                          <a:ea typeface="+mn-ea"/>
                          <a:cs typeface="+mn-cs"/>
                        </a:rPr>
                        <a:t>з) о количестве жилых помещений в общежитии, интернате, формировании платы за проживание в общежитии</a:t>
                      </a:r>
                    </a:p>
                    <a:p>
                      <a:endParaRPr lang="ru-RU" sz="1200" b="0" i="0" kern="1200" dirty="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dirty="0"/>
                        <a:t>2. Образовательные организации обеспечивают открытость и доступность:</a:t>
                      </a:r>
                      <a:endParaRPr lang="ru-RU" sz="1200" b="0" i="0" kern="1200" dirty="0">
                        <a:solidFill>
                          <a:schemeClr val="dk1"/>
                        </a:solidFill>
                        <a:effectLst/>
                        <a:latin typeface="+mn-lt"/>
                        <a:ea typeface="+mn-ea"/>
                        <a:cs typeface="+mn-cs"/>
                      </a:endParaRPr>
                    </a:p>
                    <a:p>
                      <a:r>
                        <a:rPr lang="ru-RU" sz="1200" dirty="0"/>
                        <a:t>1) информации:</a:t>
                      </a:r>
                      <a:endParaRPr lang="ru-RU" sz="1200" b="0" i="0" kern="1200" dirty="0">
                        <a:solidFill>
                          <a:schemeClr val="dk1"/>
                        </a:solidFill>
                        <a:effectLst/>
                        <a:latin typeface="+mn-lt"/>
                        <a:ea typeface="+mn-ea"/>
                        <a:cs typeface="+mn-cs"/>
                      </a:endParaRPr>
                    </a:p>
                    <a:p>
                      <a:r>
                        <a:rPr lang="ru-RU" sz="1200" dirty="0"/>
                        <a:t>Подпункт и) о материально-техническом обеспечении образовательной деятельности (в том числе о наличии оборудованных учебных кабинетов, объектов для проведения практических занятий, библиотек, объектов спорта, средств обучения и воспитания, об условиях питания и охраны здоровья обучающихся, о доступе к информационным системам и информационно-телекоммуникационным сетям, об электронных образовательных ресурсах, к которым обеспечивается доступ обучающихся);</a:t>
                      </a:r>
                    </a:p>
                    <a:p>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dk1"/>
                          </a:solidFill>
                          <a:effectLst/>
                          <a:latin typeface="+mn-lt"/>
                          <a:ea typeface="+mn-ea"/>
                          <a:cs typeface="+mn-cs"/>
                        </a:rPr>
                        <a:t>13. При размещении информации о материально-техническом обеспечении образовательной деятельности и о наличии общежития, интерната такая информация указывается в том числе в отношении инвалидов и лиц с ограниченными возможностями здоровья, включая указание на обеспечение их доступа в здания образовательной организации и наличие для них специальных технических средств обучения коллективного и индивидуального пользования.</a:t>
                      </a:r>
                      <a:endParaRPr lang="ru-RU" sz="1200" dirty="0"/>
                    </a:p>
                    <a:p>
                      <a:endParaRPr lang="ru-RU" sz="1200" b="0" i="0"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406323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9AC1BDF2-3908-89EF-BDD1-ED20D7E3F557}"/>
              </a:ext>
            </a:extLst>
          </p:cNvPr>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13">
            <a:extLst>
              <a:ext uri="{FF2B5EF4-FFF2-40B4-BE49-F238E27FC236}">
                <a16:creationId xmlns="" xmlns:a16="http://schemas.microsoft.com/office/drawing/2014/main" id="{9AD63DF8-196C-94C3-FCB7-1084FD953D50}"/>
              </a:ext>
            </a:extLst>
          </p:cNvPr>
          <p:cNvSpPr/>
          <p:nvPr/>
        </p:nvSpPr>
        <p:spPr>
          <a:xfrm>
            <a:off x="695238" y="1092200"/>
            <a:ext cx="11090362" cy="5549900"/>
          </a:xfrm>
          <a:prstGeom prst="roundRect">
            <a:avLst>
              <a:gd name="adj" fmla="val 7174"/>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6" name="Рисунок 5">
            <a:extLst>
              <a:ext uri="{FF2B5EF4-FFF2-40B4-BE49-F238E27FC236}">
                <a16:creationId xmlns="" xmlns:a16="http://schemas.microsoft.com/office/drawing/2014/main" id="{96B992F0-0430-E105-A11E-262047DDF8AA}"/>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graphicFrame>
        <p:nvGraphicFramePr>
          <p:cNvPr id="4" name="Объект 3"/>
          <p:cNvGraphicFramePr>
            <a:graphicFrameLocks noGrp="1"/>
          </p:cNvGraphicFramePr>
          <p:nvPr>
            <p:ph idx="1"/>
            <p:extLst/>
          </p:nvPr>
        </p:nvGraphicFramePr>
        <p:xfrm>
          <a:off x="1054099" y="1333500"/>
          <a:ext cx="10528302" cy="5054733"/>
        </p:xfrm>
        <a:graphic>
          <a:graphicData uri="http://schemas.openxmlformats.org/drawingml/2006/table">
            <a:tbl>
              <a:tblPr firstRow="1" bandRow="1">
                <a:tableStyleId>{5C22544A-7EE6-4342-B048-85BDC9FD1C3A}</a:tableStyleId>
              </a:tblPr>
              <a:tblGrid>
                <a:gridCol w="3509434">
                  <a:extLst>
                    <a:ext uri="{9D8B030D-6E8A-4147-A177-3AD203B41FA5}">
                      <a16:colId xmlns="" xmlns:a16="http://schemas.microsoft.com/office/drawing/2014/main" val="20000"/>
                    </a:ext>
                  </a:extLst>
                </a:gridCol>
                <a:gridCol w="3509434">
                  <a:extLst>
                    <a:ext uri="{9D8B030D-6E8A-4147-A177-3AD203B41FA5}">
                      <a16:colId xmlns="" xmlns:a16="http://schemas.microsoft.com/office/drawing/2014/main" val="20001"/>
                    </a:ext>
                  </a:extLst>
                </a:gridCol>
                <a:gridCol w="3509434">
                  <a:extLst>
                    <a:ext uri="{9D8B030D-6E8A-4147-A177-3AD203B41FA5}">
                      <a16:colId xmlns="" xmlns:a16="http://schemas.microsoft.com/office/drawing/2014/main" val="20002"/>
                    </a:ext>
                  </a:extLst>
                </a:gridCol>
              </a:tblGrid>
              <a:tr h="653131">
                <a:tc>
                  <a:txBody>
                    <a:bodyPr/>
                    <a:lstStyle/>
                    <a:p>
                      <a:r>
                        <a:rPr lang="ru-RU" sz="1600" dirty="0">
                          <a:solidFill>
                            <a:srgbClr val="C00000"/>
                          </a:solidFill>
                        </a:rPr>
                        <a:t>Подраздел </a:t>
                      </a:r>
                    </a:p>
                    <a:p>
                      <a:r>
                        <a:rPr lang="ru-RU" sz="1600" dirty="0">
                          <a:solidFill>
                            <a:srgbClr val="C00000"/>
                          </a:solidFill>
                        </a:rPr>
                        <a:t>«Материально-техническое обеспечение и оснащенность образовательного процесса. Доступная среда»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05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100" b="1" i="0" kern="1200" dirty="0">
                          <a:solidFill>
                            <a:schemeClr val="tx1"/>
                          </a:solidFill>
                          <a:effectLst/>
                          <a:latin typeface="+mn-lt"/>
                          <a:ea typeface="+mn-ea"/>
                          <a:cs typeface="+mn-cs"/>
                        </a:rPr>
                        <a:t> </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68433">
                <a:tc gridSpan="3">
                  <a:txBody>
                    <a:bodyPr/>
                    <a:lstStyle/>
                    <a:p>
                      <a:r>
                        <a:rPr lang="ru-RU" sz="1200" b="1" i="0" kern="1200" dirty="0">
                          <a:solidFill>
                            <a:schemeClr val="dk1"/>
                          </a:solidFill>
                          <a:effectLst/>
                          <a:latin typeface="+mn-lt"/>
                          <a:ea typeface="+mn-ea"/>
                          <a:cs typeface="+mn-cs"/>
                        </a:rPr>
                        <a:t>2) о специальных условиях для получения образования инвалидами и лицами с ограниченными возможностями здоровья:</a:t>
                      </a:r>
                      <a:endParaRPr lang="ru-RU" sz="1200" b="1" dirty="0"/>
                    </a:p>
                  </a:txBody>
                  <a:tcPr>
                    <a:lnL w="1270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ru-RU" sz="1200" b="0" i="0"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197655515"/>
                  </a:ext>
                </a:extLst>
              </a:tr>
              <a:tr h="368433">
                <a:tc>
                  <a:txBody>
                    <a:bodyPr/>
                    <a:lstStyle/>
                    <a:p>
                      <a:r>
                        <a:rPr lang="ru-RU" sz="1200" b="0" i="0" kern="1200" dirty="0">
                          <a:solidFill>
                            <a:schemeClr val="dk1"/>
                          </a:solidFill>
                          <a:effectLst/>
                          <a:latin typeface="+mn-lt"/>
                          <a:ea typeface="+mn-ea"/>
                          <a:cs typeface="+mn-cs"/>
                        </a:rPr>
                        <a:t>а) об обеспечении доступа в здания образовательной организации, в том числе в общежитие, интернат, приспособленных для использования инвалидами и лицами с ограниченными возможностями здоровья;</a:t>
                      </a:r>
                    </a:p>
                    <a:p>
                      <a:r>
                        <a:rPr lang="ru-RU" sz="1200" b="0" i="0" kern="1200" dirty="0">
                          <a:solidFill>
                            <a:schemeClr val="dk1"/>
                          </a:solidFill>
                          <a:effectLst/>
                          <a:latin typeface="+mn-lt"/>
                          <a:ea typeface="+mn-ea"/>
                          <a:cs typeface="+mn-cs"/>
                        </a:rPr>
                        <a:t>б) о наличии специальных технических средств обучения коллективного и индивидуального пользования инвалидов и лиц с ограниченными возможностями здоровья.</a:t>
                      </a:r>
                    </a:p>
                    <a:p>
                      <a:endParaRPr lang="ru-RU" sz="1200" b="0" i="0" kern="1200" dirty="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dirty="0"/>
                        <a:t>2. Образовательные организации обеспечивают открытость и доступность:</a:t>
                      </a:r>
                      <a:endParaRPr lang="ru-RU" sz="1200" b="0" i="0" kern="1200" dirty="0">
                        <a:solidFill>
                          <a:schemeClr val="dk1"/>
                        </a:solidFill>
                        <a:effectLst/>
                        <a:latin typeface="+mn-lt"/>
                        <a:ea typeface="+mn-ea"/>
                        <a:cs typeface="+mn-cs"/>
                      </a:endParaRPr>
                    </a:p>
                    <a:p>
                      <a:r>
                        <a:rPr lang="ru-RU" sz="1200" dirty="0"/>
                        <a:t>1) информации:</a:t>
                      </a:r>
                      <a:endParaRPr lang="ru-RU" sz="1200" b="0" i="0" kern="1200" dirty="0">
                        <a:solidFill>
                          <a:schemeClr val="dk1"/>
                        </a:solidFill>
                        <a:effectLst/>
                        <a:latin typeface="+mn-lt"/>
                        <a:ea typeface="+mn-ea"/>
                        <a:cs typeface="+mn-cs"/>
                      </a:endParaRPr>
                    </a:p>
                    <a:p>
                      <a:r>
                        <a:rPr lang="ru-RU" sz="1200" dirty="0"/>
                        <a:t>Подпункт и) о материально-техническом обеспечении образовательной деятельности (в том числе о наличии оборудованных учебных кабинетов, объектов для проведения практических занятий, библиотек, объектов спорта, средств обучения и воспитания, об условиях питания и охраны здоровья обучающихся, о доступе к информационным системам и информационно-телекоммуникационным сетям, об электронных образовательных ресурсах, к которым обеспечивается доступ обучающихся);</a:t>
                      </a:r>
                    </a:p>
                    <a:p>
                      <a:endParaRPr lang="ru-RU"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b="0" i="0" kern="1200" dirty="0">
                          <a:solidFill>
                            <a:schemeClr val="dk1"/>
                          </a:solidFill>
                          <a:effectLst/>
                          <a:latin typeface="+mn-lt"/>
                          <a:ea typeface="+mn-ea"/>
                          <a:cs typeface="+mn-cs"/>
                        </a:rPr>
                        <a:t>13. При размещении информации о материально-техническом обеспечении образовательной деятельности и о наличии общежития, интерната такая информация указывается в том числе в отношении инвалидов и лиц с ограниченными возможностями здоровья, включая указание на обеспечение их доступа в здания образовательной организации и наличие для них специальных технических средств обучения коллективного и индивидуального пользования.</a:t>
                      </a:r>
                      <a:endParaRPr lang="ru-RU" sz="1200" dirty="0"/>
                    </a:p>
                    <a:p>
                      <a:endParaRPr lang="ru-RU" sz="1200" b="0" i="0"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793439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 xmlns:a16="http://schemas.microsoft.com/office/drawing/2014/main" id="{D0F97065-B690-9ECF-9A52-9B8EC28066CC}"/>
              </a:ext>
            </a:extLst>
          </p:cNvPr>
          <p:cNvSpPr/>
          <p:nvPr/>
        </p:nvSpPr>
        <p:spPr>
          <a:xfrm>
            <a:off x="0" y="0"/>
            <a:ext cx="12192000" cy="685800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2" name="Прямая соединительная линия 21">
            <a:extLst>
              <a:ext uri="{FF2B5EF4-FFF2-40B4-BE49-F238E27FC236}">
                <a16:creationId xmlns="" xmlns:a16="http://schemas.microsoft.com/office/drawing/2014/main" id="{72A05689-4EFD-B598-DD57-0E576E9B6485}"/>
              </a:ext>
            </a:extLst>
          </p:cNvPr>
          <p:cNvCxnSpPr>
            <a:cxnSpLocks/>
          </p:cNvCxnSpPr>
          <p:nvPr/>
        </p:nvCxnSpPr>
        <p:spPr>
          <a:xfrm>
            <a:off x="10062251" y="2888372"/>
            <a:ext cx="0" cy="1647372"/>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a:extLst>
              <a:ext uri="{FF2B5EF4-FFF2-40B4-BE49-F238E27FC236}">
                <a16:creationId xmlns="" xmlns:a16="http://schemas.microsoft.com/office/drawing/2014/main" id="{79A0D310-EE45-EF9E-40F6-D2B2FA3C90EF}"/>
              </a:ext>
            </a:extLst>
          </p:cNvPr>
          <p:cNvCxnSpPr>
            <a:cxnSpLocks/>
          </p:cNvCxnSpPr>
          <p:nvPr/>
        </p:nvCxnSpPr>
        <p:spPr>
          <a:xfrm>
            <a:off x="6139545" y="2888372"/>
            <a:ext cx="0" cy="1647372"/>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 xmlns:a16="http://schemas.microsoft.com/office/drawing/2014/main" id="{F3A6E1E3-71E8-7D2B-2832-9C0FFF3C8AFC}"/>
              </a:ext>
            </a:extLst>
          </p:cNvPr>
          <p:cNvCxnSpPr>
            <a:cxnSpLocks/>
          </p:cNvCxnSpPr>
          <p:nvPr/>
        </p:nvCxnSpPr>
        <p:spPr>
          <a:xfrm>
            <a:off x="2173774" y="2888372"/>
            <a:ext cx="0" cy="1647372"/>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5" name="Скругленный прямоугольник 13">
            <a:extLst>
              <a:ext uri="{FF2B5EF4-FFF2-40B4-BE49-F238E27FC236}">
                <a16:creationId xmlns="" xmlns:a16="http://schemas.microsoft.com/office/drawing/2014/main" id="{894BD285-B141-A60A-1D43-697557603AC5}"/>
              </a:ext>
            </a:extLst>
          </p:cNvPr>
          <p:cNvSpPr/>
          <p:nvPr/>
        </p:nvSpPr>
        <p:spPr>
          <a:xfrm>
            <a:off x="550987" y="2162628"/>
            <a:ext cx="3323294" cy="1749050"/>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6" name="Объект 6">
            <a:extLst>
              <a:ext uri="{FF2B5EF4-FFF2-40B4-BE49-F238E27FC236}">
                <a16:creationId xmlns="" xmlns:a16="http://schemas.microsoft.com/office/drawing/2014/main" id="{73F74376-E53E-71EF-ACC2-1F2399CE2798}"/>
              </a:ext>
            </a:extLst>
          </p:cNvPr>
          <p:cNvSpPr txBox="1">
            <a:spLocks/>
          </p:cNvSpPr>
          <p:nvPr/>
        </p:nvSpPr>
        <p:spPr>
          <a:xfrm>
            <a:off x="3926911" y="4824511"/>
            <a:ext cx="4425268" cy="707886"/>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ru-RU" sz="4000" b="1" dirty="0">
                <a:solidFill>
                  <a:srgbClr val="C00000"/>
                </a:solidFill>
                <a:latin typeface="+mn-lt"/>
              </a:rPr>
              <a:t>Изменений нет</a:t>
            </a:r>
            <a:endParaRPr lang="ru-RU" sz="3600" dirty="0">
              <a:latin typeface="+mn-lt"/>
            </a:endParaRPr>
          </a:p>
        </p:txBody>
      </p:sp>
      <p:sp>
        <p:nvSpPr>
          <p:cNvPr id="11" name="Скругленный прямоугольник 13">
            <a:extLst>
              <a:ext uri="{FF2B5EF4-FFF2-40B4-BE49-F238E27FC236}">
                <a16:creationId xmlns="" xmlns:a16="http://schemas.microsoft.com/office/drawing/2014/main" id="{AB92756B-1866-EA83-10CD-ED5BFB3BFB4E}"/>
              </a:ext>
            </a:extLst>
          </p:cNvPr>
          <p:cNvSpPr/>
          <p:nvPr/>
        </p:nvSpPr>
        <p:spPr>
          <a:xfrm>
            <a:off x="4434353" y="2162628"/>
            <a:ext cx="3323294" cy="1749050"/>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2" name="Скругленный прямоугольник 13">
            <a:extLst>
              <a:ext uri="{FF2B5EF4-FFF2-40B4-BE49-F238E27FC236}">
                <a16:creationId xmlns="" xmlns:a16="http://schemas.microsoft.com/office/drawing/2014/main" id="{A72D9771-3452-BF67-E521-23F4D016E62C}"/>
              </a:ext>
            </a:extLst>
          </p:cNvPr>
          <p:cNvSpPr/>
          <p:nvPr/>
        </p:nvSpPr>
        <p:spPr>
          <a:xfrm>
            <a:off x="8393346" y="2162628"/>
            <a:ext cx="3323294" cy="1749050"/>
          </a:xfrm>
          <a:prstGeom prst="roundRect">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cxnSp>
        <p:nvCxnSpPr>
          <p:cNvPr id="14" name="Прямая соединительная линия 13">
            <a:extLst>
              <a:ext uri="{FF2B5EF4-FFF2-40B4-BE49-F238E27FC236}">
                <a16:creationId xmlns="" xmlns:a16="http://schemas.microsoft.com/office/drawing/2014/main" id="{70C50797-BB2F-F3D4-D89F-B24E026FAEDF}"/>
              </a:ext>
            </a:extLst>
          </p:cNvPr>
          <p:cNvCxnSpPr>
            <a:cxnSpLocks/>
          </p:cNvCxnSpPr>
          <p:nvPr/>
        </p:nvCxnSpPr>
        <p:spPr>
          <a:xfrm>
            <a:off x="2173774" y="4519588"/>
            <a:ext cx="7916376" cy="14312"/>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6" name="Объект 6">
            <a:extLst>
              <a:ext uri="{FF2B5EF4-FFF2-40B4-BE49-F238E27FC236}">
                <a16:creationId xmlns="" xmlns:a16="http://schemas.microsoft.com/office/drawing/2014/main" id="{EE1392D2-936F-7682-80A9-68AB6145BBB0}"/>
              </a:ext>
            </a:extLst>
          </p:cNvPr>
          <p:cNvSpPr txBox="1">
            <a:spLocks/>
          </p:cNvSpPr>
          <p:nvPr/>
        </p:nvSpPr>
        <p:spPr>
          <a:xfrm>
            <a:off x="653143" y="2436988"/>
            <a:ext cx="3041262" cy="1246495"/>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ru-RU" sz="2500" b="1" dirty="0">
                <a:latin typeface="+mn-lt"/>
              </a:rPr>
              <a:t>«Платные образовательные услуги»</a:t>
            </a:r>
            <a:endParaRPr lang="ru-RU" sz="2500" dirty="0">
              <a:latin typeface="+mn-lt"/>
            </a:endParaRPr>
          </a:p>
        </p:txBody>
      </p:sp>
      <p:sp>
        <p:nvSpPr>
          <p:cNvPr id="17" name="Объект 6">
            <a:extLst>
              <a:ext uri="{FF2B5EF4-FFF2-40B4-BE49-F238E27FC236}">
                <a16:creationId xmlns="" xmlns:a16="http://schemas.microsoft.com/office/drawing/2014/main" id="{A86AD42A-BBC8-3C7D-0843-1B36FD4AA980}"/>
              </a:ext>
            </a:extLst>
          </p:cNvPr>
          <p:cNvSpPr txBox="1">
            <a:spLocks/>
          </p:cNvSpPr>
          <p:nvPr/>
        </p:nvSpPr>
        <p:spPr>
          <a:xfrm>
            <a:off x="4575369" y="2436988"/>
            <a:ext cx="3041262" cy="1246495"/>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ru-RU" sz="2500" b="1" dirty="0">
                <a:latin typeface="+mn-lt"/>
              </a:rPr>
              <a:t>«Финансово-хозяйственная деятельность»</a:t>
            </a:r>
            <a:endParaRPr lang="ru-RU" sz="2500" dirty="0">
              <a:latin typeface="+mn-lt"/>
            </a:endParaRPr>
          </a:p>
        </p:txBody>
      </p:sp>
      <p:sp>
        <p:nvSpPr>
          <p:cNvPr id="18" name="Объект 6">
            <a:extLst>
              <a:ext uri="{FF2B5EF4-FFF2-40B4-BE49-F238E27FC236}">
                <a16:creationId xmlns="" xmlns:a16="http://schemas.microsoft.com/office/drawing/2014/main" id="{338F7F77-1BF5-4F5D-12B8-A417DB91F5AA}"/>
              </a:ext>
            </a:extLst>
          </p:cNvPr>
          <p:cNvSpPr txBox="1">
            <a:spLocks/>
          </p:cNvSpPr>
          <p:nvPr/>
        </p:nvSpPr>
        <p:spPr>
          <a:xfrm>
            <a:off x="8534362" y="2233868"/>
            <a:ext cx="3041262" cy="1631216"/>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2" charset="-52"/>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52"/>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52"/>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52"/>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ru-RU" sz="2500" b="1" dirty="0">
                <a:latin typeface="+mn-lt"/>
              </a:rPr>
              <a:t>«Вакантные места для приёма (перевода) обучающихся»</a:t>
            </a:r>
            <a:endParaRPr lang="ru-RU" sz="2500" dirty="0">
              <a:latin typeface="+mn-lt"/>
            </a:endParaRPr>
          </a:p>
        </p:txBody>
      </p:sp>
      <p:pic>
        <p:nvPicPr>
          <p:cNvPr id="26" name="Рисунок 25">
            <a:extLst>
              <a:ext uri="{FF2B5EF4-FFF2-40B4-BE49-F238E27FC236}">
                <a16:creationId xmlns="" xmlns:a16="http://schemas.microsoft.com/office/drawing/2014/main" id="{8AA0A978-774F-C898-CD2F-7C31CC2D6783}"/>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07735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463550" y="2463800"/>
            <a:ext cx="5943599" cy="2412999"/>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400" dirty="0">
                <a:solidFill>
                  <a:srgbClr val="C00000"/>
                </a:solidFill>
                <a:latin typeface="+mn-lt"/>
              </a:rPr>
              <a:t>8. Подраздел</a:t>
            </a:r>
          </a:p>
          <a:p>
            <a:r>
              <a:rPr lang="ru-RU" sz="4000" dirty="0">
                <a:solidFill>
                  <a:srgbClr val="C00000"/>
                </a:solidFill>
                <a:latin typeface="+mn-lt"/>
              </a:rPr>
              <a:t>«Платные образовательные услуги»</a:t>
            </a:r>
          </a:p>
        </p:txBody>
      </p:sp>
      <p:pic>
        <p:nvPicPr>
          <p:cNvPr id="6" name="Рисунок 5">
            <a:extLst>
              <a:ext uri="{FF2B5EF4-FFF2-40B4-BE49-F238E27FC236}">
                <a16:creationId xmlns="" xmlns:a16="http://schemas.microsoft.com/office/drawing/2014/main" id="{CF824A65-846E-5104-B783-3522AA1EEA0D}"/>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311893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nvPr>
        </p:nvGraphicFramePr>
        <p:xfrm>
          <a:off x="0" y="0"/>
          <a:ext cx="12192000" cy="6765465"/>
        </p:xfrm>
        <a:graphic>
          <a:graphicData uri="http://schemas.openxmlformats.org/drawingml/2006/table">
            <a:tbl>
              <a:tblPr firstRow="1" bandRow="1">
                <a:tableStyleId>{5C22544A-7EE6-4342-B048-85BDC9FD1C3A}</a:tableStyleId>
              </a:tblPr>
              <a:tblGrid>
                <a:gridCol w="4064000">
                  <a:extLst>
                    <a:ext uri="{9D8B030D-6E8A-4147-A177-3AD203B41FA5}">
                      <a16:colId xmlns="" xmlns:a16="http://schemas.microsoft.com/office/drawing/2014/main" val="20000"/>
                    </a:ext>
                  </a:extLst>
                </a:gridCol>
                <a:gridCol w="4064000">
                  <a:extLst>
                    <a:ext uri="{9D8B030D-6E8A-4147-A177-3AD203B41FA5}">
                      <a16:colId xmlns="" xmlns:a16="http://schemas.microsoft.com/office/drawing/2014/main" val="20001"/>
                    </a:ext>
                  </a:extLst>
                </a:gridCol>
                <a:gridCol w="4064000">
                  <a:extLst>
                    <a:ext uri="{9D8B030D-6E8A-4147-A177-3AD203B41FA5}">
                      <a16:colId xmlns="" xmlns:a16="http://schemas.microsoft.com/office/drawing/2014/main" val="20002"/>
                    </a:ext>
                  </a:extLst>
                </a:gridCol>
              </a:tblGrid>
              <a:tr h="368300">
                <a:tc>
                  <a:txBody>
                    <a:bodyPr/>
                    <a:lstStyle/>
                    <a:p>
                      <a:r>
                        <a:rPr lang="ru-RU" sz="1800" dirty="0">
                          <a:solidFill>
                            <a:srgbClr val="C00000"/>
                          </a:solidFill>
                        </a:rPr>
                        <a:t>Подраздел </a:t>
                      </a:r>
                    </a:p>
                    <a:p>
                      <a:r>
                        <a:rPr lang="ru-RU" sz="1800" dirty="0">
                          <a:solidFill>
                            <a:srgbClr val="C00000"/>
                          </a:solidFill>
                        </a:rPr>
                        <a:t>«Платные образовательные услуги»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5576745">
                <a:tc>
                  <a:txBody>
                    <a:bodyPr/>
                    <a:lstStyle/>
                    <a:p>
                      <a:r>
                        <a:rPr lang="ru-RU" sz="1200" b="0" i="0" kern="1200" dirty="0">
                          <a:solidFill>
                            <a:schemeClr val="dk1"/>
                          </a:solidFill>
                          <a:effectLst/>
                          <a:latin typeface="+mn-lt"/>
                          <a:ea typeface="+mn-ea"/>
                          <a:cs typeface="+mn-cs"/>
                        </a:rPr>
                        <a:t>а) о порядке оказания платных образовательных услуг, в том числе образец договора об оказании платных образовательных услуг;</a:t>
                      </a:r>
                    </a:p>
                    <a:p>
                      <a:r>
                        <a:rPr lang="ru-RU" sz="1200" b="0" i="0" kern="1200" dirty="0">
                          <a:solidFill>
                            <a:schemeClr val="dk1"/>
                          </a:solidFill>
                          <a:effectLst/>
                          <a:latin typeface="+mn-lt"/>
                          <a:ea typeface="+mn-ea"/>
                          <a:cs typeface="+mn-cs"/>
                        </a:rPr>
                        <a:t>б) об утверждении стоимости обучения по каждой образовательной программе;</a:t>
                      </a:r>
                    </a:p>
                    <a:p>
                      <a:r>
                        <a:rPr lang="ru-RU" sz="1200" b="0" i="0" kern="1200" dirty="0">
                          <a:solidFill>
                            <a:schemeClr val="dk1"/>
                          </a:solidFill>
                          <a:effectLst/>
                          <a:latin typeface="+mn-lt"/>
                          <a:ea typeface="+mn-ea"/>
                          <a:cs typeface="+mn-cs"/>
                        </a:rPr>
                        <a:t>в) об установлении размера платы, взимаемой с родителей (законных представителей) за присмотр и уход за детьми, осваивающими образовательные программы дошкольного образования в организациях, осуществляющих образовательную деятельность, за содержание детей в образовательной организации, реализующей образовательные программы начального общего, основного общего или среднего общего образования, если в такой образовательной организации созданы условия для проживания обучающихся в интернате, либо за осуществление присмотра и ухода за детьми в группах продленного дня в образовательной организации, реализующей образовательные программы начального общего, основного общего или среднего общего образования.</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rgbClr val="C00000"/>
                          </a:solidFill>
                          <a:effectLst/>
                          <a:latin typeface="+mn-lt"/>
                          <a:ea typeface="+mn-ea"/>
                          <a:cs typeface="+mn-cs"/>
                        </a:rPr>
                        <a:t>Статья 29. Информационная открытость образовательной организации</a:t>
                      </a:r>
                      <a:endParaRPr lang="ru-RU" sz="1200" b="1" dirty="0"/>
                    </a:p>
                    <a:p>
                      <a:r>
                        <a:rPr lang="ru-RU" sz="1200" b="1" dirty="0"/>
                        <a:t>2. Образовательные организации обеспечивают открытость и доступность:</a:t>
                      </a:r>
                    </a:p>
                    <a:p>
                      <a:r>
                        <a:rPr lang="ru-RU" sz="1200" b="1" i="0" kern="1200" dirty="0">
                          <a:solidFill>
                            <a:schemeClr val="dk1"/>
                          </a:solidFill>
                          <a:effectLst/>
                          <a:latin typeface="+mn-lt"/>
                          <a:ea typeface="+mn-ea"/>
                          <a:cs typeface="+mn-cs"/>
                        </a:rPr>
                        <a:t>2) Копий </a:t>
                      </a:r>
                      <a:r>
                        <a:rPr lang="ru-RU" sz="1200" dirty="0"/>
                        <a:t>документа о порядке оказания платных образовательных услуг, в том числе образца договора об оказании платных образовательных услуг, документа об утверждении стоимости обучения по каждой образовательной программе;</a:t>
                      </a:r>
                      <a:endParaRPr lang="ru-RU" sz="1200" b="0" i="0" kern="1200" dirty="0">
                        <a:solidFill>
                          <a:schemeClr val="dk1"/>
                        </a:solidFill>
                        <a:effectLst/>
                        <a:latin typeface="+mn-lt"/>
                        <a:ea typeface="+mn-ea"/>
                        <a:cs typeface="+mn-cs"/>
                      </a:endParaRPr>
                    </a:p>
                    <a:p>
                      <a:r>
                        <a:rPr lang="ru-RU" sz="1200" dirty="0"/>
                        <a:t>4.1) документа об установлении размера платы, взимаемой с родителей (законных представителей) за присмотр и уход за детьми, осваивающими образовательные программы дошкольного образования в организациях, осуществляющих образовательную деятельность, за содержание детей в образовательной организации, реализующей образовательные программы начального общего, основного общего или среднего общего образования, если в такой образовательной организации созданы условия для проживания обучающихся в интернате, либо за осуществление присмотра и ухода за детьми в группах продленного дня в образовательной организации, реализующей образовательные программы начального общего, основного общего или среднего общего образования;</a:t>
                      </a:r>
                      <a:endParaRPr lang="ru-RU" sz="1200" b="1" i="0" kern="1200" dirty="0">
                        <a:solidFill>
                          <a:srgbClr val="FF0000"/>
                        </a:solidFill>
                        <a:effectLst/>
                        <a:latin typeface="+mn-lt"/>
                        <a:ea typeface="+mn-ea"/>
                        <a:cs typeface="+mn-cs"/>
                      </a:endParaRPr>
                    </a:p>
                    <a:p>
                      <a:r>
                        <a:rPr lang="ru-RU" sz="1200" b="1" i="0" kern="1200" dirty="0">
                          <a:solidFill>
                            <a:srgbClr val="C00000"/>
                          </a:solidFill>
                          <a:effectLst/>
                          <a:latin typeface="+mn-lt"/>
                          <a:ea typeface="+mn-ea"/>
                          <a:cs typeface="+mn-cs"/>
                        </a:rPr>
                        <a:t>Статья 101. Осуществление образовательной деятельности за счет средств физических лиц и юридических лиц</a:t>
                      </a:r>
                      <a:endParaRPr lang="ru-RU" sz="1200" dirty="0">
                        <a:solidFill>
                          <a:srgbClr val="C00000"/>
                        </a:solidFill>
                      </a:endParaRPr>
                    </a:p>
                    <a:p>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ru-RU" sz="1200" b="0" i="0"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989992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463550" y="2463800"/>
            <a:ext cx="5943599" cy="2412999"/>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400" dirty="0">
                <a:solidFill>
                  <a:srgbClr val="C00000"/>
                </a:solidFill>
                <a:latin typeface="+mn-lt"/>
              </a:rPr>
              <a:t>9. Подраздел</a:t>
            </a:r>
          </a:p>
          <a:p>
            <a:r>
              <a:rPr lang="ru-RU" sz="4000" dirty="0">
                <a:solidFill>
                  <a:srgbClr val="C00000"/>
                </a:solidFill>
                <a:latin typeface="+mn-lt"/>
              </a:rPr>
              <a:t>«Финансово-хозяйственная деятельность»</a:t>
            </a:r>
          </a:p>
        </p:txBody>
      </p:sp>
      <p:pic>
        <p:nvPicPr>
          <p:cNvPr id="6" name="Рисунок 5">
            <a:extLst>
              <a:ext uri="{FF2B5EF4-FFF2-40B4-BE49-F238E27FC236}">
                <a16:creationId xmlns="" xmlns:a16="http://schemas.microsoft.com/office/drawing/2014/main" id="{4DDBDF5A-46EE-CCC8-C783-F3A4F709DC0E}"/>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40384942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7F82A431-7F5F-12CC-F34E-AF76F34AA5F2}"/>
              </a:ext>
            </a:extLst>
          </p:cNvPr>
          <p:cNvSpPr/>
          <p:nvPr/>
        </p:nvSpPr>
        <p:spPr>
          <a:xfrm>
            <a:off x="-101600" y="-85463"/>
            <a:ext cx="12482286" cy="7081349"/>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кругленный прямоугольник 13">
            <a:extLst>
              <a:ext uri="{FF2B5EF4-FFF2-40B4-BE49-F238E27FC236}">
                <a16:creationId xmlns="" xmlns:a16="http://schemas.microsoft.com/office/drawing/2014/main" id="{652BE0D2-B05E-A865-4352-968FA111CCC3}"/>
              </a:ext>
            </a:extLst>
          </p:cNvPr>
          <p:cNvSpPr/>
          <p:nvPr/>
        </p:nvSpPr>
        <p:spPr>
          <a:xfrm>
            <a:off x="479338" y="406400"/>
            <a:ext cx="11090362" cy="6451600"/>
          </a:xfrm>
          <a:prstGeom prst="roundRect">
            <a:avLst>
              <a:gd name="adj" fmla="val 7174"/>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704850" y="576580"/>
          <a:ext cx="10782300" cy="5996940"/>
        </p:xfrm>
        <a:graphic>
          <a:graphicData uri="http://schemas.openxmlformats.org/drawingml/2006/table">
            <a:tbl>
              <a:tblPr firstRow="1" bandRow="1">
                <a:tableStyleId>{5C22544A-7EE6-4342-B048-85BDC9FD1C3A}</a:tableStyleId>
              </a:tblPr>
              <a:tblGrid>
                <a:gridCol w="3594100">
                  <a:extLst>
                    <a:ext uri="{9D8B030D-6E8A-4147-A177-3AD203B41FA5}">
                      <a16:colId xmlns="" xmlns:a16="http://schemas.microsoft.com/office/drawing/2014/main" val="20000"/>
                    </a:ext>
                  </a:extLst>
                </a:gridCol>
                <a:gridCol w="3594100">
                  <a:extLst>
                    <a:ext uri="{9D8B030D-6E8A-4147-A177-3AD203B41FA5}">
                      <a16:colId xmlns="" xmlns:a16="http://schemas.microsoft.com/office/drawing/2014/main" val="20001"/>
                    </a:ext>
                  </a:extLst>
                </a:gridCol>
                <a:gridCol w="3594100">
                  <a:extLst>
                    <a:ext uri="{9D8B030D-6E8A-4147-A177-3AD203B41FA5}">
                      <a16:colId xmlns="" xmlns:a16="http://schemas.microsoft.com/office/drawing/2014/main" val="20002"/>
                    </a:ext>
                  </a:extLst>
                </a:gridCol>
              </a:tblGrid>
              <a:tr h="941341">
                <a:tc>
                  <a:txBody>
                    <a:bodyPr/>
                    <a:lstStyle/>
                    <a:p>
                      <a:r>
                        <a:rPr lang="ru-RU" sz="1600" dirty="0">
                          <a:solidFill>
                            <a:srgbClr val="C00000"/>
                          </a:solidFill>
                        </a:rPr>
                        <a:t>Подраздел </a:t>
                      </a:r>
                    </a:p>
                    <a:p>
                      <a:r>
                        <a:rPr lang="ru-RU" sz="1600" dirty="0">
                          <a:solidFill>
                            <a:srgbClr val="C00000"/>
                          </a:solidFill>
                        </a:rPr>
                        <a:t>«Финансово-хозяйственная деятельность»</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05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100" b="1" i="0" kern="1200" dirty="0">
                          <a:solidFill>
                            <a:schemeClr val="tx1"/>
                          </a:solidFill>
                          <a:effectLst/>
                          <a:latin typeface="+mn-lt"/>
                          <a:ea typeface="+mn-ea"/>
                          <a:cs typeface="+mn-cs"/>
                        </a:rPr>
                        <a:t> </a:t>
                      </a: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endParaRPr lang="ru-RU" sz="1400" b="1" dirty="0"/>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Правила</a:t>
                      </a:r>
                      <a:r>
                        <a:rPr lang="ru-RU" sz="1100" dirty="0">
                          <a:solidFill>
                            <a:schemeClr val="tx1"/>
                          </a:solidFill>
                        </a:rPr>
                        <a:t/>
                      </a:r>
                      <a:br>
                        <a:rPr lang="ru-RU" sz="1100" dirty="0">
                          <a:solidFill>
                            <a:schemeClr val="tx1"/>
                          </a:solidFill>
                        </a:rPr>
                      </a:br>
                      <a:r>
                        <a:rPr lang="ru-RU" sz="11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1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4463779">
                <a:tc>
                  <a:txBody>
                    <a:bodyPr/>
                    <a:lstStyle/>
                    <a:p>
                      <a:r>
                        <a:rPr lang="ru-RU" sz="1200" b="0" i="0" kern="1200" dirty="0">
                          <a:solidFill>
                            <a:schemeClr val="dk1"/>
                          </a:solidFill>
                          <a:effectLst/>
                          <a:latin typeface="+mn-lt"/>
                          <a:ea typeface="+mn-ea"/>
                          <a:cs typeface="+mn-cs"/>
                        </a:rPr>
                        <a:t>а) об объеме образовательной деятельности, финансовое обеспечение которой осуществляется за счет бюджетных ассигнований федерального бюджета, бюджетов субъектов Российской Федерации, местных бюджетов, </a:t>
                      </a:r>
                      <a:r>
                        <a:rPr lang="ru-RU" sz="1200" b="1" i="0" kern="1200" dirty="0">
                          <a:solidFill>
                            <a:srgbClr val="FF0000"/>
                          </a:solidFill>
                          <a:effectLst/>
                          <a:latin typeface="+mn-lt"/>
                          <a:ea typeface="+mn-ea"/>
                          <a:cs typeface="+mn-cs"/>
                        </a:rPr>
                        <a:t>по договорам об оказании платных образовательных услуг за счет средств физических (юридических) лиц;</a:t>
                      </a:r>
                    </a:p>
                    <a:p>
                      <a:r>
                        <a:rPr lang="ru-RU" sz="1200" b="0" i="0" kern="1200" dirty="0">
                          <a:solidFill>
                            <a:schemeClr val="dk1"/>
                          </a:solidFill>
                          <a:effectLst/>
                          <a:latin typeface="+mn-lt"/>
                          <a:ea typeface="+mn-ea"/>
                          <a:cs typeface="+mn-cs"/>
                        </a:rPr>
                        <a:t>б) о поступлении финансовых и материальных средств по итогам финансового года;</a:t>
                      </a:r>
                    </a:p>
                    <a:p>
                      <a:r>
                        <a:rPr lang="ru-RU" sz="1200" b="0" i="0" kern="1200" dirty="0">
                          <a:solidFill>
                            <a:schemeClr val="dk1"/>
                          </a:solidFill>
                          <a:effectLst/>
                          <a:latin typeface="+mn-lt"/>
                          <a:ea typeface="+mn-ea"/>
                          <a:cs typeface="+mn-cs"/>
                        </a:rPr>
                        <a:t>в) о расходовании финансовых и материальных средств по итогам финансового года.</a:t>
                      </a:r>
                    </a:p>
                    <a:p>
                      <a:endParaRPr lang="ru-RU" sz="1200" dirty="0">
                        <a:latin typeface="Montserrat" panose="00000500000000000000" pitchFamily="2" charset="-52"/>
                      </a:endParaRPr>
                    </a:p>
                    <a:p>
                      <a:r>
                        <a:rPr lang="ru-RU" sz="1200" dirty="0">
                          <a:solidFill>
                            <a:schemeClr val="tx1"/>
                          </a:solidFill>
                          <a:latin typeface="+mn-lt"/>
                        </a:rPr>
                        <a:t>Подраздел также должен содержать план финансово-хозяйственной деятельности образовательной организации, утвержденный в установленном законодательством Российской Федерации порядке, или бюджетную смету образовательной организации в форме электронного документа</a:t>
                      </a:r>
                      <a:endParaRPr lang="ru-RU" sz="1200" b="0" i="0" kern="1200" dirty="0">
                        <a:solidFill>
                          <a:schemeClr val="tx1"/>
                        </a:solidFill>
                        <a:effectLst/>
                        <a:latin typeface="+mn-lt"/>
                        <a:ea typeface="+mn-ea"/>
                        <a:cs typeface="+mn-cs"/>
                      </a:endParaRPr>
                    </a:p>
                    <a:p>
                      <a:endParaRPr lang="ru-RU" sz="1200" b="0" i="0" kern="1200" dirty="0">
                        <a:solidFill>
                          <a:schemeClr val="dk1"/>
                        </a:solidFill>
                        <a:effectLst/>
                        <a:latin typeface="+mn-lt"/>
                        <a:ea typeface="+mn-ea"/>
                        <a:cs typeface="+mn-cs"/>
                      </a:endParaRPr>
                    </a:p>
                    <a:p>
                      <a:endParaRPr lang="ru-RU" sz="1200" b="0" i="0" kern="1200" dirty="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rgbClr val="C00000"/>
                          </a:solidFill>
                          <a:effectLst/>
                          <a:latin typeface="+mn-lt"/>
                          <a:ea typeface="+mn-ea"/>
                          <a:cs typeface="+mn-cs"/>
                        </a:rPr>
                        <a:t>Статья 29. Информационная открытость образовательной организации</a:t>
                      </a:r>
                      <a:endParaRPr lang="ru-RU" sz="1200" b="1" dirty="0"/>
                    </a:p>
                    <a:p>
                      <a:r>
                        <a:rPr lang="ru-RU" sz="1200" b="1" dirty="0"/>
                        <a:t>2. Образовательные организации обеспечивают открытость и доступность:</a:t>
                      </a:r>
                    </a:p>
                    <a:p>
                      <a:endParaRPr lang="ru-RU" sz="1200" b="1" dirty="0"/>
                    </a:p>
                    <a:p>
                      <a:r>
                        <a:rPr lang="ru-RU" sz="1200" b="1" dirty="0"/>
                        <a:t>1.</a:t>
                      </a:r>
                      <a:r>
                        <a:rPr lang="ru-RU" sz="1200" dirty="0"/>
                        <a:t> информации:</a:t>
                      </a:r>
                    </a:p>
                    <a:p>
                      <a:endParaRPr lang="ru-RU" sz="1200" b="1" dirty="0"/>
                    </a:p>
                    <a:p>
                      <a:r>
                        <a:rPr lang="ru-RU" sz="1200" b="0" i="0" kern="1200" dirty="0">
                          <a:solidFill>
                            <a:schemeClr val="dk1"/>
                          </a:solidFill>
                          <a:effectLst/>
                          <a:latin typeface="+mn-lt"/>
                          <a:ea typeface="+mn-ea"/>
                          <a:cs typeface="+mn-cs"/>
                        </a:rPr>
                        <a:t>п) об объеме образовательной деятельности, финансовое обеспечение которой осуществляется за счет бюджетных ассигнований федерального бюджета, бюджетов субъектов Российской Федерации, местных бюджетов, по договорам об образовании за счет средств физических и (или) юридических лиц;</a:t>
                      </a:r>
                    </a:p>
                    <a:p>
                      <a:r>
                        <a:rPr lang="ru-RU" sz="1200" dirty="0"/>
                        <a:t>р) о поступлении финансовых и материальных средств и об их расходовании по итогам финансового года;</a:t>
                      </a:r>
                      <a:endParaRPr lang="ru-RU" sz="1200" b="1" dirty="0"/>
                    </a:p>
                    <a:p>
                      <a:endParaRPr lang="ru-RU" sz="1200" b="1" dirty="0"/>
                    </a:p>
                    <a:p>
                      <a:r>
                        <a:rPr lang="ru-RU" sz="1200" b="1" i="0" kern="1200" dirty="0">
                          <a:solidFill>
                            <a:schemeClr val="dk1"/>
                          </a:solidFill>
                          <a:effectLst/>
                          <a:latin typeface="+mn-lt"/>
                          <a:ea typeface="+mn-ea"/>
                          <a:cs typeface="+mn-cs"/>
                        </a:rPr>
                        <a:t>2) копий:</a:t>
                      </a:r>
                    </a:p>
                    <a:p>
                      <a:endParaRPr lang="ru-RU" sz="1200" b="0" i="0" kern="1200" dirty="0">
                        <a:solidFill>
                          <a:schemeClr val="dk1"/>
                        </a:solidFill>
                        <a:effectLst/>
                        <a:latin typeface="+mn-lt"/>
                        <a:ea typeface="+mn-ea"/>
                        <a:cs typeface="+mn-cs"/>
                      </a:endParaRPr>
                    </a:p>
                    <a:p>
                      <a:r>
                        <a:rPr lang="ru-RU" sz="1200" b="1" i="0" kern="1200" dirty="0">
                          <a:solidFill>
                            <a:srgbClr val="FF0000"/>
                          </a:solidFill>
                          <a:effectLst/>
                          <a:latin typeface="+mn-lt"/>
                          <a:ea typeface="+mn-ea"/>
                          <a:cs typeface="+mn-cs"/>
                        </a:rPr>
                        <a:t>г) плана финансово-хозяйственной деятельности образовательной организации, утвержденного в установленном законодательством Российской </a:t>
                      </a:r>
                      <a:r>
                        <a:rPr lang="ru-RU" sz="1200" b="1" i="0" u="none" kern="1200" dirty="0">
                          <a:solidFill>
                            <a:srgbClr val="FF0000"/>
                          </a:solidFill>
                          <a:effectLst/>
                          <a:latin typeface="+mn-lt"/>
                          <a:ea typeface="+mn-ea"/>
                          <a:cs typeface="+mn-cs"/>
                        </a:rPr>
                        <a:t>Федерации порядке, или бюджетной сметы образовательной организации;</a:t>
                      </a:r>
                    </a:p>
                    <a:p>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ru-RU" sz="1200" b="0" i="0"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72251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374649" y="2639840"/>
            <a:ext cx="5943599" cy="2412999"/>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000" dirty="0">
                <a:solidFill>
                  <a:srgbClr val="C00000"/>
                </a:solidFill>
                <a:latin typeface="+mn-lt"/>
              </a:rPr>
              <a:t>10. Подраздел</a:t>
            </a:r>
          </a:p>
          <a:p>
            <a:r>
              <a:rPr lang="ru-RU" sz="3600" dirty="0">
                <a:solidFill>
                  <a:srgbClr val="C00000"/>
                </a:solidFill>
                <a:latin typeface="+mn-lt"/>
              </a:rPr>
              <a:t>«Вакантные места для приема (перевода) обучающихся»</a:t>
            </a:r>
          </a:p>
        </p:txBody>
      </p:sp>
      <p:pic>
        <p:nvPicPr>
          <p:cNvPr id="6" name="Рисунок 5">
            <a:extLst>
              <a:ext uri="{FF2B5EF4-FFF2-40B4-BE49-F238E27FC236}">
                <a16:creationId xmlns="" xmlns:a16="http://schemas.microsoft.com/office/drawing/2014/main" id="{E8F52D17-5D3D-8377-B20B-9DC6385D8D32}"/>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1540760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0A7CC5AD-AB5D-BA39-2E24-8DF1AB14C6CD}"/>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Скругленный прямоугольник 3">
            <a:extLst>
              <a:ext uri="{FF2B5EF4-FFF2-40B4-BE49-F238E27FC236}">
                <a16:creationId xmlns="" xmlns:a16="http://schemas.microsoft.com/office/drawing/2014/main" id="{B318CBA4-02E6-CC41-6C03-EE6476C95F85}"/>
              </a:ext>
            </a:extLst>
          </p:cNvPr>
          <p:cNvSpPr/>
          <p:nvPr/>
        </p:nvSpPr>
        <p:spPr>
          <a:xfrm>
            <a:off x="241300" y="442738"/>
            <a:ext cx="11798300" cy="5869161"/>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449942" y="845565"/>
          <a:ext cx="11381016" cy="5226847"/>
        </p:xfrm>
        <a:graphic>
          <a:graphicData uri="http://schemas.openxmlformats.org/drawingml/2006/table">
            <a:tbl>
              <a:tblPr firstRow="1" bandRow="1">
                <a:tableStyleId>{5C22544A-7EE6-4342-B048-85BDC9FD1C3A}</a:tableStyleId>
              </a:tblPr>
              <a:tblGrid>
                <a:gridCol w="3793672">
                  <a:extLst>
                    <a:ext uri="{9D8B030D-6E8A-4147-A177-3AD203B41FA5}">
                      <a16:colId xmlns="" xmlns:a16="http://schemas.microsoft.com/office/drawing/2014/main" val="20000"/>
                    </a:ext>
                  </a:extLst>
                </a:gridCol>
                <a:gridCol w="3793672">
                  <a:extLst>
                    <a:ext uri="{9D8B030D-6E8A-4147-A177-3AD203B41FA5}">
                      <a16:colId xmlns="" xmlns:a16="http://schemas.microsoft.com/office/drawing/2014/main" val="20001"/>
                    </a:ext>
                  </a:extLst>
                </a:gridCol>
                <a:gridCol w="3793672">
                  <a:extLst>
                    <a:ext uri="{9D8B030D-6E8A-4147-A177-3AD203B41FA5}">
                      <a16:colId xmlns="" xmlns:a16="http://schemas.microsoft.com/office/drawing/2014/main" val="20002"/>
                    </a:ext>
                  </a:extLst>
                </a:gridCol>
              </a:tblGrid>
              <a:tr h="1623352">
                <a:tc>
                  <a:txBody>
                    <a:bodyPr/>
                    <a:lstStyle/>
                    <a:p>
                      <a:r>
                        <a:rPr lang="ru-RU" sz="1800" dirty="0">
                          <a:solidFill>
                            <a:srgbClr val="C00000"/>
                          </a:solidFill>
                        </a:rPr>
                        <a:t>Подраздел «</a:t>
                      </a:r>
                      <a:r>
                        <a:rPr lang="ru-RU" sz="1800" dirty="0">
                          <a:solidFill>
                            <a:srgbClr val="C00000"/>
                          </a:solidFill>
                          <a:latin typeface="+mn-lt"/>
                        </a:rPr>
                        <a:t>Вакантные места для приема (перевода) обучающихся</a:t>
                      </a:r>
                      <a:r>
                        <a:rPr lang="ru-RU" sz="1800" dirty="0">
                          <a:solidFill>
                            <a:srgbClr val="C00000"/>
                          </a:solidFill>
                        </a:rPr>
                        <a:t>»</a:t>
                      </a:r>
                      <a:br>
                        <a:rPr lang="ru-RU" sz="1800" dirty="0">
                          <a:solidFill>
                            <a:srgbClr val="C00000"/>
                          </a:solidFill>
                        </a:rPr>
                      </a:b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p>
                      <a:endParaRPr lang="ru-RU"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tx1"/>
                          </a:solidFill>
                          <a:effectLst/>
                          <a:latin typeface="+mn-lt"/>
                          <a:ea typeface="+mn-ea"/>
                          <a:cs typeface="+mn-cs"/>
                        </a:rPr>
                        <a:t>должен содержать информацию о </a:t>
                      </a:r>
                      <a:r>
                        <a:rPr lang="ru-RU" sz="1200" b="0" i="0" kern="1200" dirty="0">
                          <a:solidFill>
                            <a:srgbClr val="FF0000"/>
                          </a:solidFill>
                          <a:effectLst/>
                          <a:latin typeface="+mn-lt"/>
                          <a:ea typeface="+mn-ea"/>
                          <a:cs typeface="+mn-cs"/>
                        </a:rPr>
                        <a:t>количестве вакантных мест для приема (перевода) по каждой образовательной программе, по профессии, специальности, направлению подготовки, научной специальности на места:</a:t>
                      </a:r>
                      <a:endParaRPr lang="ru-RU" sz="1800" dirty="0">
                        <a:solidFill>
                          <a:srgbClr val="C00000"/>
                        </a:solidFill>
                      </a:endParaRP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138967">
                <a:tc>
                  <a:txBody>
                    <a:bodyPr/>
                    <a:lstStyle/>
                    <a:p>
                      <a:r>
                        <a:rPr lang="ru-RU" sz="1200" b="0" i="0" kern="1200" dirty="0">
                          <a:solidFill>
                            <a:schemeClr val="dk1"/>
                          </a:solidFill>
                          <a:effectLst/>
                          <a:latin typeface="+mn-lt"/>
                          <a:ea typeface="+mn-ea"/>
                          <a:cs typeface="+mn-cs"/>
                        </a:rPr>
                        <a:t>а) финансируемые за счет бюджетных ассигнований федерального бюджета, бюджетов субъектов Российской Федерации, местных бюджетов;</a:t>
                      </a:r>
                    </a:p>
                    <a:p>
                      <a:r>
                        <a:rPr lang="ru-RU" sz="1200" b="0" i="0" kern="1200" dirty="0">
                          <a:solidFill>
                            <a:schemeClr val="dk1"/>
                          </a:solidFill>
                          <a:effectLst/>
                          <a:latin typeface="+mn-lt"/>
                          <a:ea typeface="+mn-ea"/>
                          <a:cs typeface="+mn-cs"/>
                        </a:rPr>
                        <a:t>б) финансируемые по договорам об образовании за счет средств физических и (или) юридических лиц.</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dirty="0"/>
                        <a:t>2. Образовательные организации обеспечивают открытость и доступность:</a:t>
                      </a:r>
                      <a:endParaRPr lang="ru-RU" sz="1200" b="0" i="0" kern="1200" dirty="0">
                        <a:solidFill>
                          <a:schemeClr val="dk1"/>
                        </a:solidFill>
                        <a:effectLst/>
                        <a:latin typeface="+mn-lt"/>
                        <a:ea typeface="+mn-ea"/>
                        <a:cs typeface="+mn-cs"/>
                      </a:endParaRPr>
                    </a:p>
                    <a:p>
                      <a:pPr marL="228600" indent="-228600">
                        <a:buAutoNum type="arabicParenR"/>
                      </a:pPr>
                      <a:r>
                        <a:rPr lang="ru-RU" sz="1200" dirty="0"/>
                        <a:t>информации:</a:t>
                      </a:r>
                    </a:p>
                    <a:p>
                      <a:r>
                        <a:rPr lang="ru-RU" sz="1200" b="0" i="0" kern="1200" dirty="0">
                          <a:solidFill>
                            <a:schemeClr val="dk1"/>
                          </a:solidFill>
                          <a:effectLst/>
                          <a:latin typeface="+mn-lt"/>
                          <a:ea typeface="+mn-ea"/>
                          <a:cs typeface="+mn-cs"/>
                        </a:rPr>
                        <a:t>Продпункт м) о количестве вакантных мест для приема (перевода) по каждой образовательной программе, по профессии, специальности, направлению подготовки, научной специальности (на места, финансируемые за счет бюджетных ассигнований федерального бюджета, бюджетов субъектов Российской Федерации, местных бюджетов, по договорам об образовании за счет средств физических и (или) юридических лиц);</a:t>
                      </a:r>
                    </a:p>
                    <a:p>
                      <a:r>
                        <a:rPr lang="ru-RU" sz="1200" b="0" i="0" kern="1200" dirty="0">
                          <a:solidFill>
                            <a:schemeClr val="dk1"/>
                          </a:solidFill>
                          <a:effectLst/>
                          <a:latin typeface="+mn-lt"/>
                          <a:ea typeface="+mn-ea"/>
                          <a:cs typeface="+mn-cs"/>
                        </a:rPr>
                        <a:t>(в ред. Федерального </a:t>
                      </a:r>
                      <a:r>
                        <a:rPr lang="ru-RU" sz="1200" b="0" i="0" u="none" strike="noStrike" kern="1200" dirty="0">
                          <a:solidFill>
                            <a:schemeClr val="dk1"/>
                          </a:solidFill>
                          <a:effectLst/>
                          <a:latin typeface="+mn-lt"/>
                          <a:ea typeface="+mn-ea"/>
                          <a:cs typeface="+mn-cs"/>
                        </a:rPr>
                        <a:t>закона</a:t>
                      </a:r>
                      <a:r>
                        <a:rPr lang="ru-RU" sz="1200" b="0" i="0" kern="1200" dirty="0">
                          <a:solidFill>
                            <a:schemeClr val="dk1"/>
                          </a:solidFill>
                          <a:effectLst/>
                          <a:latin typeface="+mn-lt"/>
                          <a:ea typeface="+mn-ea"/>
                          <a:cs typeface="+mn-cs"/>
                        </a:rPr>
                        <a:t> от 30.12.2020 N 517-ФЗ)</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5423378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374649" y="2639840"/>
            <a:ext cx="5943599" cy="2412999"/>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000" dirty="0">
                <a:solidFill>
                  <a:srgbClr val="C00000"/>
                </a:solidFill>
                <a:latin typeface="+mn-lt"/>
              </a:rPr>
              <a:t>11. Подраздел</a:t>
            </a:r>
          </a:p>
          <a:p>
            <a:r>
              <a:rPr lang="ru-RU" sz="3600" dirty="0">
                <a:solidFill>
                  <a:srgbClr val="C00000"/>
                </a:solidFill>
                <a:latin typeface="+mn-lt"/>
              </a:rPr>
              <a:t>«Стипендии и меры поддержки обучающихся»</a:t>
            </a:r>
          </a:p>
        </p:txBody>
      </p:sp>
      <p:pic>
        <p:nvPicPr>
          <p:cNvPr id="6" name="Рисунок 5">
            <a:extLst>
              <a:ext uri="{FF2B5EF4-FFF2-40B4-BE49-F238E27FC236}">
                <a16:creationId xmlns="" xmlns:a16="http://schemas.microsoft.com/office/drawing/2014/main" id="{4A28195F-2D33-1E7E-A6DF-5C28382E8094}"/>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3668350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A6DFC2DC-D69B-7321-A38C-36443C80F49F}"/>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Скругленный прямоугольник 5">
            <a:extLst>
              <a:ext uri="{FF2B5EF4-FFF2-40B4-BE49-F238E27FC236}">
                <a16:creationId xmlns="" xmlns:a16="http://schemas.microsoft.com/office/drawing/2014/main" id="{F11E1CCF-6943-D579-FC2E-52B107945242}"/>
              </a:ext>
            </a:extLst>
          </p:cNvPr>
          <p:cNvSpPr/>
          <p:nvPr/>
        </p:nvSpPr>
        <p:spPr>
          <a:xfrm>
            <a:off x="707899" y="1697934"/>
            <a:ext cx="8982201" cy="2988365"/>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 name="Объект 2"/>
          <p:cNvSpPr>
            <a:spLocks noGrp="1"/>
          </p:cNvSpPr>
          <p:nvPr>
            <p:ph idx="1"/>
          </p:nvPr>
        </p:nvSpPr>
        <p:spPr>
          <a:xfrm>
            <a:off x="985520" y="1903728"/>
            <a:ext cx="8860367" cy="3571875"/>
          </a:xfrm>
        </p:spPr>
        <p:txBody>
          <a:bodyPr>
            <a:normAutofit/>
          </a:bodyPr>
          <a:lstStyle/>
          <a:p>
            <a:pPr marL="0" indent="0">
              <a:buNone/>
            </a:pPr>
            <a:r>
              <a:rPr lang="ru-RU" b="1" dirty="0">
                <a:solidFill>
                  <a:srgbClr val="C00000"/>
                </a:solidFill>
              </a:rPr>
              <a:t>«Стипендии и меры поддержки обучающихся»</a:t>
            </a:r>
          </a:p>
          <a:p>
            <a:pPr marL="0" indent="0">
              <a:buNone/>
            </a:pPr>
            <a:r>
              <a:rPr lang="ru-RU" sz="2400" b="1" dirty="0"/>
              <a:t> </a:t>
            </a:r>
          </a:p>
          <a:p>
            <a:r>
              <a:rPr lang="ru-RU" sz="2400" dirty="0"/>
              <a:t>С 1 сентября 2024 г. этот подраздел является для всех обязательным.</a:t>
            </a:r>
          </a:p>
          <a:p>
            <a:r>
              <a:rPr lang="ru-RU" sz="2400" dirty="0"/>
              <a:t>Информация о трудоустройстве выпускников </a:t>
            </a:r>
            <a:r>
              <a:rPr lang="ru-RU" sz="2400" b="1" u="sng" dirty="0">
                <a:solidFill>
                  <a:srgbClr val="C00000"/>
                </a:solidFill>
              </a:rPr>
              <a:t>переместится </a:t>
            </a:r>
            <a:br>
              <a:rPr lang="ru-RU" sz="2400" b="1" u="sng" dirty="0">
                <a:solidFill>
                  <a:srgbClr val="C00000"/>
                </a:solidFill>
              </a:rPr>
            </a:br>
            <a:r>
              <a:rPr lang="ru-RU" sz="2400" b="1" u="sng" dirty="0">
                <a:solidFill>
                  <a:srgbClr val="C00000"/>
                </a:solidFill>
              </a:rPr>
              <a:t>в подраздел «Образования»</a:t>
            </a:r>
          </a:p>
        </p:txBody>
      </p:sp>
      <p:pic>
        <p:nvPicPr>
          <p:cNvPr id="6" name="Рисунок 5">
            <a:extLst>
              <a:ext uri="{FF2B5EF4-FFF2-40B4-BE49-F238E27FC236}">
                <a16:creationId xmlns="" xmlns:a16="http://schemas.microsoft.com/office/drawing/2014/main" id="{D378574F-79B8-AC1E-43F0-2908F22F3870}"/>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pic>
        <p:nvPicPr>
          <p:cNvPr id="4104" name="Picture 8" descr="view image">
            <a:extLst>
              <a:ext uri="{FF2B5EF4-FFF2-40B4-BE49-F238E27FC236}">
                <a16:creationId xmlns="" xmlns:a16="http://schemas.microsoft.com/office/drawing/2014/main" id="{8FE1F455-119E-AF32-3C15-B4D8F787D59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8704"/>
          <a:stretch/>
        </p:blipFill>
        <p:spPr bwMode="auto">
          <a:xfrm>
            <a:off x="7088752" y="1903728"/>
            <a:ext cx="5791392" cy="4746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35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0A7CC5AD-AB5D-BA39-2E24-8DF1AB14C6CD}"/>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Скругленный прямоугольник 3">
            <a:extLst>
              <a:ext uri="{FF2B5EF4-FFF2-40B4-BE49-F238E27FC236}">
                <a16:creationId xmlns="" xmlns:a16="http://schemas.microsoft.com/office/drawing/2014/main" id="{B318CBA4-02E6-CC41-6C03-EE6476C95F85}"/>
              </a:ext>
            </a:extLst>
          </p:cNvPr>
          <p:cNvSpPr/>
          <p:nvPr/>
        </p:nvSpPr>
        <p:spPr>
          <a:xfrm>
            <a:off x="215900" y="1141239"/>
            <a:ext cx="11798300" cy="5107162"/>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endParaRPr>
          </a:p>
        </p:txBody>
      </p:sp>
      <p:graphicFrame>
        <p:nvGraphicFramePr>
          <p:cNvPr id="4" name="Объект 3"/>
          <p:cNvGraphicFramePr>
            <a:graphicFrameLocks noGrp="1"/>
          </p:cNvGraphicFramePr>
          <p:nvPr>
            <p:ph idx="1"/>
            <p:extLst/>
          </p:nvPr>
        </p:nvGraphicFramePr>
        <p:xfrm>
          <a:off x="424542" y="1544065"/>
          <a:ext cx="11381016" cy="4327687"/>
        </p:xfrm>
        <a:graphic>
          <a:graphicData uri="http://schemas.openxmlformats.org/drawingml/2006/table">
            <a:tbl>
              <a:tblPr firstRow="1" bandRow="1">
                <a:tableStyleId>{5C22544A-7EE6-4342-B048-85BDC9FD1C3A}</a:tableStyleId>
              </a:tblPr>
              <a:tblGrid>
                <a:gridCol w="3793672">
                  <a:extLst>
                    <a:ext uri="{9D8B030D-6E8A-4147-A177-3AD203B41FA5}">
                      <a16:colId xmlns="" xmlns:a16="http://schemas.microsoft.com/office/drawing/2014/main" val="20000"/>
                    </a:ext>
                  </a:extLst>
                </a:gridCol>
                <a:gridCol w="3793672">
                  <a:extLst>
                    <a:ext uri="{9D8B030D-6E8A-4147-A177-3AD203B41FA5}">
                      <a16:colId xmlns="" xmlns:a16="http://schemas.microsoft.com/office/drawing/2014/main" val="20001"/>
                    </a:ext>
                  </a:extLst>
                </a:gridCol>
                <a:gridCol w="3793672">
                  <a:extLst>
                    <a:ext uri="{9D8B030D-6E8A-4147-A177-3AD203B41FA5}">
                      <a16:colId xmlns="" xmlns:a16="http://schemas.microsoft.com/office/drawing/2014/main" val="20002"/>
                    </a:ext>
                  </a:extLst>
                </a:gridCol>
              </a:tblGrid>
              <a:tr h="653035">
                <a:tc>
                  <a:txBody>
                    <a:bodyPr/>
                    <a:lstStyle/>
                    <a:p>
                      <a:r>
                        <a:rPr lang="ru-RU" sz="1800" dirty="0">
                          <a:solidFill>
                            <a:srgbClr val="C00000"/>
                          </a:solidFill>
                        </a:rPr>
                        <a:t>Подраздел «</a:t>
                      </a:r>
                      <a:r>
                        <a:rPr lang="ru-RU" sz="1800" dirty="0">
                          <a:solidFill>
                            <a:srgbClr val="C00000"/>
                          </a:solidFill>
                          <a:latin typeface="+mn-lt"/>
                        </a:rPr>
                        <a:t>Стипендии и меры поддержки обучающихся</a:t>
                      </a:r>
                      <a:r>
                        <a:rPr lang="ru-RU" sz="1800" dirty="0">
                          <a:solidFill>
                            <a:srgbClr val="C00000"/>
                          </a:solidFill>
                        </a:rPr>
                        <a:t>»</a:t>
                      </a:r>
                      <a:br>
                        <a:rPr lang="ru-RU" sz="1800" dirty="0">
                          <a:solidFill>
                            <a:srgbClr val="C00000"/>
                          </a:solidFill>
                        </a:rPr>
                      </a:b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138967">
                <a:tc>
                  <a:txBody>
                    <a:bodyPr/>
                    <a:lstStyle/>
                    <a:p>
                      <a:r>
                        <a:rPr lang="ru-RU" sz="1200" b="0" i="0" kern="1200" dirty="0">
                          <a:solidFill>
                            <a:schemeClr val="dk1"/>
                          </a:solidFill>
                          <a:effectLst/>
                          <a:latin typeface="+mn-lt"/>
                          <a:ea typeface="+mn-ea"/>
                          <a:cs typeface="+mn-cs"/>
                        </a:rPr>
                        <a:t>а) о наличии и условиях предоставления обучающимся стипендий;</a:t>
                      </a:r>
                    </a:p>
                    <a:p>
                      <a:r>
                        <a:rPr lang="ru-RU" sz="1200" b="0" i="0" kern="1200" dirty="0">
                          <a:solidFill>
                            <a:schemeClr val="dk1"/>
                          </a:solidFill>
                          <a:effectLst/>
                          <a:latin typeface="+mn-lt"/>
                          <a:ea typeface="+mn-ea"/>
                          <a:cs typeface="+mn-cs"/>
                        </a:rPr>
                        <a:t>б) о наличии и условиях предоставления обучающимся мер социальной поддержки;</a:t>
                      </a:r>
                    </a:p>
                    <a:p>
                      <a:r>
                        <a:rPr lang="ru-RU" sz="1200" b="0" i="0" kern="1200" dirty="0">
                          <a:solidFill>
                            <a:schemeClr val="dk1"/>
                          </a:solidFill>
                          <a:effectLst/>
                          <a:latin typeface="+mn-lt"/>
                          <a:ea typeface="+mn-ea"/>
                          <a:cs typeface="+mn-cs"/>
                        </a:rPr>
                        <a:t>в) о наличии общежития, интерната;</a:t>
                      </a:r>
                    </a:p>
                    <a:p>
                      <a:r>
                        <a:rPr lang="ru-RU" sz="1200" b="0" i="0" kern="1200" dirty="0">
                          <a:solidFill>
                            <a:schemeClr val="dk1"/>
                          </a:solidFill>
                          <a:effectLst/>
                          <a:latin typeface="+mn-lt"/>
                          <a:ea typeface="+mn-ea"/>
                          <a:cs typeface="+mn-cs"/>
                        </a:rPr>
                        <a:t>г) о количестве жилых помещений в общежитии, интернате для иногородних обучающихся;</a:t>
                      </a:r>
                    </a:p>
                    <a:p>
                      <a:r>
                        <a:rPr lang="ru-RU" sz="1200" b="0" i="0" kern="1200" dirty="0">
                          <a:solidFill>
                            <a:schemeClr val="dk1"/>
                          </a:solidFill>
                          <a:effectLst/>
                          <a:latin typeface="+mn-lt"/>
                          <a:ea typeface="+mn-ea"/>
                          <a:cs typeface="+mn-cs"/>
                        </a:rPr>
                        <a:t>д) о формировании платы за проживание в общежитии.</a:t>
                      </a: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dirty="0"/>
                        <a:t>2. Образовательные организации обеспечивают открытость и доступность:</a:t>
                      </a:r>
                      <a:endParaRPr lang="ru-RU" sz="1200" b="0" i="0" kern="1200" dirty="0">
                        <a:solidFill>
                          <a:schemeClr val="dk1"/>
                        </a:solidFill>
                        <a:effectLst/>
                        <a:latin typeface="+mn-lt"/>
                        <a:ea typeface="+mn-ea"/>
                        <a:cs typeface="+mn-cs"/>
                      </a:endParaRPr>
                    </a:p>
                    <a:p>
                      <a:pPr marL="228600" indent="-228600">
                        <a:buAutoNum type="arabicParenR"/>
                      </a:pPr>
                      <a:r>
                        <a:rPr lang="ru-RU" sz="1200" dirty="0"/>
                        <a:t>информации:</a:t>
                      </a:r>
                    </a:p>
                    <a:p>
                      <a:r>
                        <a:rPr lang="ru-RU" sz="1200" b="0" i="0" kern="1200" dirty="0">
                          <a:solidFill>
                            <a:schemeClr val="dk1"/>
                          </a:solidFill>
                          <a:effectLst/>
                          <a:latin typeface="+mn-lt"/>
                          <a:ea typeface="+mn-ea"/>
                          <a:cs typeface="+mn-cs"/>
                        </a:rPr>
                        <a:t>н) о наличии и об условиях предоставления обучающимся стипендий, мер социальной поддержки;</a:t>
                      </a:r>
                    </a:p>
                    <a:p>
                      <a:r>
                        <a:rPr lang="ru-RU" sz="1200" dirty="0"/>
                        <a:t>о) о наличии общежития, интерната, количестве жилых помещений в общежитии, интернате для иногородних обучающихся, формировании платы за проживание в общежитии;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pic>
        <p:nvPicPr>
          <p:cNvPr id="5" name="Рисунок 4">
            <a:extLst>
              <a:ext uri="{FF2B5EF4-FFF2-40B4-BE49-F238E27FC236}">
                <a16:creationId xmlns="" xmlns:a16="http://schemas.microsoft.com/office/drawing/2014/main" id="{37528AC5-0552-AF5A-1B65-185A08A353F6}"/>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34085695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374649" y="2728740"/>
            <a:ext cx="5943599" cy="2412999"/>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400" dirty="0">
                <a:solidFill>
                  <a:srgbClr val="C00000"/>
                </a:solidFill>
                <a:latin typeface="+mn-lt"/>
              </a:rPr>
              <a:t>12. Подраздел</a:t>
            </a:r>
          </a:p>
          <a:p>
            <a:r>
              <a:rPr lang="ru-RU" sz="4000" dirty="0">
                <a:solidFill>
                  <a:srgbClr val="C00000"/>
                </a:solidFill>
                <a:latin typeface="+mn-lt"/>
              </a:rPr>
              <a:t>«Международное сотрудничество»</a:t>
            </a:r>
          </a:p>
        </p:txBody>
      </p:sp>
      <p:pic>
        <p:nvPicPr>
          <p:cNvPr id="6" name="Рисунок 5">
            <a:extLst>
              <a:ext uri="{FF2B5EF4-FFF2-40B4-BE49-F238E27FC236}">
                <a16:creationId xmlns="" xmlns:a16="http://schemas.microsoft.com/office/drawing/2014/main" id="{7CB5EC13-C045-A813-8661-6333ED96E649}"/>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8517335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A6DFC2DC-D69B-7321-A38C-36443C80F49F}"/>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Скругленный прямоугольник 5">
            <a:extLst>
              <a:ext uri="{FF2B5EF4-FFF2-40B4-BE49-F238E27FC236}">
                <a16:creationId xmlns="" xmlns:a16="http://schemas.microsoft.com/office/drawing/2014/main" id="{F11E1CCF-6943-D579-FC2E-52B107945242}"/>
              </a:ext>
            </a:extLst>
          </p:cNvPr>
          <p:cNvSpPr/>
          <p:nvPr/>
        </p:nvSpPr>
        <p:spPr>
          <a:xfrm>
            <a:off x="707899" y="1697934"/>
            <a:ext cx="9137988" cy="3777669"/>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 name="Объект 2"/>
          <p:cNvSpPr>
            <a:spLocks noGrp="1"/>
          </p:cNvSpPr>
          <p:nvPr>
            <p:ph idx="1"/>
          </p:nvPr>
        </p:nvSpPr>
        <p:spPr>
          <a:xfrm>
            <a:off x="985520" y="1903728"/>
            <a:ext cx="8860367" cy="3571875"/>
          </a:xfrm>
        </p:spPr>
        <p:txBody>
          <a:bodyPr>
            <a:normAutofit lnSpcReduction="10000"/>
          </a:bodyPr>
          <a:lstStyle/>
          <a:p>
            <a:pPr marL="0" indent="0">
              <a:buNone/>
            </a:pPr>
            <a:r>
              <a:rPr lang="ru-RU" b="1" dirty="0">
                <a:solidFill>
                  <a:srgbClr val="C00000"/>
                </a:solidFill>
              </a:rPr>
              <a:t>«Международное сотрудничество»</a:t>
            </a:r>
          </a:p>
          <a:p>
            <a:pPr marL="0" indent="0">
              <a:buNone/>
            </a:pPr>
            <a:r>
              <a:rPr lang="ru-RU" sz="2400" b="1" dirty="0"/>
              <a:t> </a:t>
            </a:r>
          </a:p>
          <a:p>
            <a:pPr marL="0" indent="0">
              <a:buNone/>
            </a:pPr>
            <a:r>
              <a:rPr lang="ru-RU" sz="2400" u="sng" dirty="0"/>
              <a:t>Почти без изменений</a:t>
            </a:r>
          </a:p>
          <a:p>
            <a:pPr marL="0" indent="0">
              <a:buNone/>
            </a:pPr>
            <a:endParaRPr lang="ru-RU" sz="2400" u="sng" dirty="0"/>
          </a:p>
          <a:p>
            <a:r>
              <a:rPr lang="ru-RU" sz="2400" dirty="0"/>
              <a:t>При отсутствии заключенных и планируемых к заключению договорах с иностранными и (или) международными организациями по вопросам образования и науки в подразделе размещается информация об отсутствии соответствующих договоров. </a:t>
            </a:r>
          </a:p>
        </p:txBody>
      </p:sp>
      <p:pic>
        <p:nvPicPr>
          <p:cNvPr id="4098" name="Picture 2" descr="view image">
            <a:extLst>
              <a:ext uri="{FF2B5EF4-FFF2-40B4-BE49-F238E27FC236}">
                <a16:creationId xmlns="" xmlns:a16="http://schemas.microsoft.com/office/drawing/2014/main" id="{3670041B-AA7C-B5C8-4F65-E0FEE5AF55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5076" y="4393187"/>
            <a:ext cx="2788425" cy="2164832"/>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 xmlns:a16="http://schemas.microsoft.com/office/drawing/2014/main" id="{D378574F-79B8-AC1E-43F0-2908F22F3870}"/>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39998944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3468A5A2-3504-DF8B-B5B0-114004767D69}"/>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Скругленный прямоугольник 5">
            <a:extLst>
              <a:ext uri="{FF2B5EF4-FFF2-40B4-BE49-F238E27FC236}">
                <a16:creationId xmlns="" xmlns:a16="http://schemas.microsoft.com/office/drawing/2014/main" id="{BE9AD3BF-840C-6AA7-FFF3-5AECA5BB94EB}"/>
              </a:ext>
            </a:extLst>
          </p:cNvPr>
          <p:cNvSpPr/>
          <p:nvPr/>
        </p:nvSpPr>
        <p:spPr>
          <a:xfrm>
            <a:off x="885698" y="1431234"/>
            <a:ext cx="10442701" cy="4410766"/>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1069521" y="1567855"/>
          <a:ext cx="10052958" cy="3929282"/>
        </p:xfrm>
        <a:graphic>
          <a:graphicData uri="http://schemas.openxmlformats.org/drawingml/2006/table">
            <a:tbl>
              <a:tblPr firstRow="1" bandRow="1">
                <a:tableStyleId>{5C22544A-7EE6-4342-B048-85BDC9FD1C3A}</a:tableStyleId>
              </a:tblPr>
              <a:tblGrid>
                <a:gridCol w="3350986">
                  <a:extLst>
                    <a:ext uri="{9D8B030D-6E8A-4147-A177-3AD203B41FA5}">
                      <a16:colId xmlns="" xmlns:a16="http://schemas.microsoft.com/office/drawing/2014/main" val="20000"/>
                    </a:ext>
                  </a:extLst>
                </a:gridCol>
                <a:gridCol w="3350986">
                  <a:extLst>
                    <a:ext uri="{9D8B030D-6E8A-4147-A177-3AD203B41FA5}">
                      <a16:colId xmlns="" xmlns:a16="http://schemas.microsoft.com/office/drawing/2014/main" val="20001"/>
                    </a:ext>
                  </a:extLst>
                </a:gridCol>
                <a:gridCol w="3350986">
                  <a:extLst>
                    <a:ext uri="{9D8B030D-6E8A-4147-A177-3AD203B41FA5}">
                      <a16:colId xmlns="" xmlns:a16="http://schemas.microsoft.com/office/drawing/2014/main" val="20002"/>
                    </a:ext>
                  </a:extLst>
                </a:gridCol>
              </a:tblGrid>
              <a:tr h="1166069">
                <a:tc>
                  <a:txBody>
                    <a:bodyPr/>
                    <a:lstStyle/>
                    <a:p>
                      <a:r>
                        <a:rPr lang="ru-RU" sz="1800" dirty="0">
                          <a:solidFill>
                            <a:srgbClr val="C00000"/>
                          </a:solidFill>
                        </a:rPr>
                        <a:t>Подраздел «Международное сотрудничество»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 </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25576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mn-lt"/>
                        </a:rPr>
                        <a:t>о заключенных и планируемых к заключению договорах с иностранными и (или) международными организациями по вопросам образования и науки.</a:t>
                      </a:r>
                    </a:p>
                    <a:p>
                      <a:endParaRPr lang="ru-RU" sz="12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rgbClr val="FF0000"/>
                          </a:solidFill>
                          <a:effectLst/>
                          <a:latin typeface="+mn-lt"/>
                          <a:ea typeface="+mn-ea"/>
                          <a:cs typeface="+mn-cs"/>
                        </a:rPr>
                        <a:t>14. В целях обеспечения осуществления мониторинга системы образования образовательная организация размещает на официальном сайте информацию о заключенных и планируемых к заключению договорах с иностранными и (или) международными организациями по вопросам образования и науки.</a:t>
                      </a:r>
                      <a:endParaRPr lang="ru-RU" sz="1200" dirty="0">
                        <a:solidFill>
                          <a:srgbClr val="FF0000"/>
                        </a:solidFill>
                      </a:endParaRPr>
                    </a:p>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pic>
        <p:nvPicPr>
          <p:cNvPr id="5" name="Рисунок 4">
            <a:extLst>
              <a:ext uri="{FF2B5EF4-FFF2-40B4-BE49-F238E27FC236}">
                <a16:creationId xmlns="" xmlns:a16="http://schemas.microsoft.com/office/drawing/2014/main" id="{F1B00F6A-9FE6-BD15-A8F5-3BAC3A2BBEBE}"/>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4621214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374649" y="2347740"/>
            <a:ext cx="5943599" cy="2412999"/>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000" dirty="0">
                <a:solidFill>
                  <a:srgbClr val="C00000"/>
                </a:solidFill>
                <a:latin typeface="+mn-lt"/>
              </a:rPr>
              <a:t>13. Подраздел</a:t>
            </a:r>
          </a:p>
          <a:p>
            <a:r>
              <a:rPr lang="ru-RU" sz="3600" dirty="0">
                <a:solidFill>
                  <a:srgbClr val="C00000"/>
                </a:solidFill>
                <a:latin typeface="+mn-lt"/>
              </a:rPr>
              <a:t>«Организация питания в образовательной организации»</a:t>
            </a:r>
          </a:p>
        </p:txBody>
      </p:sp>
      <p:pic>
        <p:nvPicPr>
          <p:cNvPr id="6" name="Рисунок 5">
            <a:extLst>
              <a:ext uri="{FF2B5EF4-FFF2-40B4-BE49-F238E27FC236}">
                <a16:creationId xmlns="" xmlns:a16="http://schemas.microsoft.com/office/drawing/2014/main" id="{C4CFDEEF-0B33-258F-068B-480736660BF6}"/>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5308634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A6DFC2DC-D69B-7321-A38C-36443C80F49F}"/>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Скругленный прямоугольник 5">
            <a:extLst>
              <a:ext uri="{FF2B5EF4-FFF2-40B4-BE49-F238E27FC236}">
                <a16:creationId xmlns="" xmlns:a16="http://schemas.microsoft.com/office/drawing/2014/main" id="{F11E1CCF-6943-D579-FC2E-52B107945242}"/>
              </a:ext>
            </a:extLst>
          </p:cNvPr>
          <p:cNvSpPr/>
          <p:nvPr/>
        </p:nvSpPr>
        <p:spPr>
          <a:xfrm>
            <a:off x="707899" y="1697934"/>
            <a:ext cx="9137988" cy="3777669"/>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 name="Объект 2"/>
          <p:cNvSpPr>
            <a:spLocks noGrp="1"/>
          </p:cNvSpPr>
          <p:nvPr>
            <p:ph idx="1"/>
          </p:nvPr>
        </p:nvSpPr>
        <p:spPr>
          <a:xfrm>
            <a:off x="985520" y="1903728"/>
            <a:ext cx="8860367" cy="3571875"/>
          </a:xfrm>
        </p:spPr>
        <p:txBody>
          <a:bodyPr>
            <a:normAutofit/>
          </a:bodyPr>
          <a:lstStyle/>
          <a:p>
            <a:pPr marL="0" indent="0">
              <a:buNone/>
            </a:pPr>
            <a:r>
              <a:rPr lang="ru-RU" b="1" dirty="0">
                <a:solidFill>
                  <a:srgbClr val="C00000"/>
                </a:solidFill>
              </a:rPr>
              <a:t>«Организация питания в образовательной организации»</a:t>
            </a:r>
          </a:p>
          <a:p>
            <a:pPr marL="0" indent="0">
              <a:buNone/>
            </a:pPr>
            <a:r>
              <a:rPr lang="ru-RU" sz="2400" b="1" dirty="0"/>
              <a:t> </a:t>
            </a:r>
          </a:p>
          <a:p>
            <a:r>
              <a:rPr lang="ru-RU" sz="3000" dirty="0"/>
              <a:t>С 1 сентября 2024 г. этот подраздел является для всех </a:t>
            </a:r>
            <a:r>
              <a:rPr lang="ru-RU" sz="3000" b="1" u="sng" dirty="0">
                <a:solidFill>
                  <a:srgbClr val="C00000"/>
                </a:solidFill>
              </a:rPr>
              <a:t>обязательным.</a:t>
            </a:r>
          </a:p>
        </p:txBody>
      </p:sp>
      <p:pic>
        <p:nvPicPr>
          <p:cNvPr id="6" name="Рисунок 5">
            <a:extLst>
              <a:ext uri="{FF2B5EF4-FFF2-40B4-BE49-F238E27FC236}">
                <a16:creationId xmlns="" xmlns:a16="http://schemas.microsoft.com/office/drawing/2014/main" id="{D378574F-79B8-AC1E-43F0-2908F22F3870}"/>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pic>
        <p:nvPicPr>
          <p:cNvPr id="10" name="Рисунок 9">
            <a:extLst>
              <a:ext uri="{FF2B5EF4-FFF2-40B4-BE49-F238E27FC236}">
                <a16:creationId xmlns="" xmlns:a16="http://schemas.microsoft.com/office/drawing/2014/main" id="{31C3F45C-1F0F-CEE7-BB70-2EC5911FE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4052" y="3029452"/>
            <a:ext cx="3828548" cy="3828548"/>
          </a:xfrm>
          <a:prstGeom prst="rect">
            <a:avLst/>
          </a:prstGeom>
        </p:spPr>
      </p:pic>
    </p:spTree>
    <p:extLst>
      <p:ext uri="{BB962C8B-B14F-4D97-AF65-F5344CB8AC3E}">
        <p14:creationId xmlns:p14="http://schemas.microsoft.com/office/powerpoint/2010/main" val="17212494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0BF1F2F8-0739-BAEC-11BA-D2BDC36BE3E7}"/>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Скругленный прямоугольник 5">
            <a:extLst>
              <a:ext uri="{FF2B5EF4-FFF2-40B4-BE49-F238E27FC236}">
                <a16:creationId xmlns="" xmlns:a16="http://schemas.microsoft.com/office/drawing/2014/main" id="{27430AA2-0396-8B69-F8DF-43EE1D14663A}"/>
              </a:ext>
            </a:extLst>
          </p:cNvPr>
          <p:cNvSpPr/>
          <p:nvPr/>
        </p:nvSpPr>
        <p:spPr>
          <a:xfrm>
            <a:off x="644398" y="885680"/>
            <a:ext cx="11153902" cy="5794519"/>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4" name="Объект 3"/>
          <p:cNvGraphicFramePr>
            <a:graphicFrameLocks noGrp="1"/>
          </p:cNvGraphicFramePr>
          <p:nvPr>
            <p:ph idx="1"/>
            <p:extLst/>
          </p:nvPr>
        </p:nvGraphicFramePr>
        <p:xfrm>
          <a:off x="872998" y="1122561"/>
          <a:ext cx="10794999" cy="5248973"/>
        </p:xfrm>
        <a:graphic>
          <a:graphicData uri="http://schemas.openxmlformats.org/drawingml/2006/table">
            <a:tbl>
              <a:tblPr firstRow="1" bandRow="1">
                <a:tableStyleId>{5C22544A-7EE6-4342-B048-85BDC9FD1C3A}</a:tableStyleId>
              </a:tblPr>
              <a:tblGrid>
                <a:gridCol w="3598333">
                  <a:extLst>
                    <a:ext uri="{9D8B030D-6E8A-4147-A177-3AD203B41FA5}">
                      <a16:colId xmlns="" xmlns:a16="http://schemas.microsoft.com/office/drawing/2014/main" val="20000"/>
                    </a:ext>
                  </a:extLst>
                </a:gridCol>
                <a:gridCol w="3598333">
                  <a:extLst>
                    <a:ext uri="{9D8B030D-6E8A-4147-A177-3AD203B41FA5}">
                      <a16:colId xmlns="" xmlns:a16="http://schemas.microsoft.com/office/drawing/2014/main" val="20001"/>
                    </a:ext>
                  </a:extLst>
                </a:gridCol>
                <a:gridCol w="3598333">
                  <a:extLst>
                    <a:ext uri="{9D8B030D-6E8A-4147-A177-3AD203B41FA5}">
                      <a16:colId xmlns="" xmlns:a16="http://schemas.microsoft.com/office/drawing/2014/main" val="20002"/>
                    </a:ext>
                  </a:extLst>
                </a:gridCol>
              </a:tblGrid>
              <a:tr h="867347">
                <a:tc>
                  <a:txBody>
                    <a:bodyPr/>
                    <a:lstStyle/>
                    <a:p>
                      <a:r>
                        <a:rPr lang="ru-RU" sz="1800" dirty="0">
                          <a:solidFill>
                            <a:srgbClr val="C00000"/>
                          </a:solidFill>
                        </a:rPr>
                        <a:t>Подраздел «Организация питания в образовательной организации»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984053">
                <a:tc>
                  <a:txBody>
                    <a:bodyPr/>
                    <a:lstStyle/>
                    <a:p>
                      <a:pPr marL="0" indent="0">
                        <a:buNone/>
                      </a:pPr>
                      <a:r>
                        <a:rPr lang="ru-RU" sz="1200" b="0" i="0" kern="1200" dirty="0">
                          <a:solidFill>
                            <a:srgbClr val="FF0000"/>
                          </a:solidFill>
                          <a:effectLst/>
                          <a:latin typeface="+mn-lt"/>
                          <a:ea typeface="+mn-ea"/>
                          <a:cs typeface="+mn-cs"/>
                        </a:rPr>
                        <a:t>1) об условиях питания и охраны здоровья обучающихся</a:t>
                      </a:r>
                    </a:p>
                    <a:p>
                      <a:r>
                        <a:rPr lang="ru-RU" sz="1200" b="1" i="0" kern="1200" dirty="0">
                          <a:solidFill>
                            <a:srgbClr val="00B050"/>
                          </a:solidFill>
                          <a:effectLst/>
                          <a:latin typeface="+mn-lt"/>
                          <a:ea typeface="+mn-ea"/>
                          <a:cs typeface="+mn-cs"/>
                        </a:rPr>
                        <a:t>2) об условиях питания обучающихся по образовательным программам начального общего образования в государственных и муниципальных общеобразовательных организациях</a:t>
                      </a:r>
                      <a:r>
                        <a:rPr lang="ru-RU" sz="1200" b="1" i="0" kern="1200" dirty="0">
                          <a:solidFill>
                            <a:schemeClr val="dk1"/>
                          </a:solidFill>
                          <a:effectLst/>
                          <a:latin typeface="+mn-lt"/>
                          <a:ea typeface="+mn-ea"/>
                          <a:cs typeface="+mn-cs"/>
                        </a:rPr>
                        <a:t>, </a:t>
                      </a:r>
                      <a:r>
                        <a:rPr lang="ru-RU" sz="1200" b="0" i="0" kern="1200" dirty="0">
                          <a:solidFill>
                            <a:schemeClr val="dk1"/>
                          </a:solidFill>
                          <a:effectLst/>
                          <a:latin typeface="+mn-lt"/>
                          <a:ea typeface="+mn-ea"/>
                          <a:cs typeface="+mn-cs"/>
                        </a:rPr>
                        <a:t>в том числе:</a:t>
                      </a:r>
                    </a:p>
                    <a:p>
                      <a:r>
                        <a:rPr lang="ru-RU" sz="1200" b="0" i="0" kern="1200" dirty="0">
                          <a:solidFill>
                            <a:schemeClr val="dk1"/>
                          </a:solidFill>
                          <a:effectLst/>
                          <a:latin typeface="+mn-lt"/>
                          <a:ea typeface="+mn-ea"/>
                          <a:cs typeface="+mn-cs"/>
                        </a:rPr>
                        <a:t>а) меню ежедневного горячего питания;</a:t>
                      </a:r>
                    </a:p>
                    <a:p>
                      <a:r>
                        <a:rPr lang="ru-RU" sz="1200" b="0" i="0" kern="1200" dirty="0">
                          <a:solidFill>
                            <a:schemeClr val="dk1"/>
                          </a:solidFill>
                          <a:effectLst/>
                          <a:latin typeface="+mn-lt"/>
                          <a:ea typeface="+mn-ea"/>
                          <a:cs typeface="+mn-cs"/>
                        </a:rPr>
                        <a:t>б) информацию о наличии диетического меню в общеобразовательной организации;</a:t>
                      </a:r>
                    </a:p>
                    <a:p>
                      <a:r>
                        <a:rPr lang="ru-RU" sz="1200" b="0" i="0" kern="1200" dirty="0">
                          <a:solidFill>
                            <a:schemeClr val="dk1"/>
                          </a:solidFill>
                          <a:effectLst/>
                          <a:latin typeface="+mn-lt"/>
                          <a:ea typeface="+mn-ea"/>
                          <a:cs typeface="+mn-cs"/>
                        </a:rPr>
                        <a:t>в) перечни юридических лиц и индивидуальных предпринимателей, оказывающих услуги по организации питания в общеобразовательной организации;</a:t>
                      </a:r>
                    </a:p>
                    <a:p>
                      <a:r>
                        <a:rPr lang="ru-RU" sz="1200" b="0" i="0" kern="1200" dirty="0">
                          <a:solidFill>
                            <a:schemeClr val="dk1"/>
                          </a:solidFill>
                          <a:effectLst/>
                          <a:latin typeface="+mn-lt"/>
                          <a:ea typeface="+mn-ea"/>
                          <a:cs typeface="+mn-cs"/>
                        </a:rPr>
                        <a:t>г) перечни юридических лиц и индивидуальных предпринимателей, поставляющих (реализующих) пищевые продукты и продовольственное сырье в общеобразовательную организацию;</a:t>
                      </a:r>
                    </a:p>
                    <a:p>
                      <a:endParaRPr lang="ru-RU" sz="12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rgbClr val="C00000"/>
                          </a:solidFill>
                          <a:effectLst/>
                          <a:latin typeface="+mn-lt"/>
                          <a:ea typeface="+mn-ea"/>
                          <a:cs typeface="+mn-cs"/>
                        </a:rPr>
                        <a:t>Статья 29. Информационная открытость образовательной организации </a:t>
                      </a:r>
                      <a:endParaRPr lang="ru-RU" sz="1200" dirty="0"/>
                    </a:p>
                    <a:p>
                      <a:r>
                        <a:rPr lang="ru-RU" sz="1200" dirty="0"/>
                        <a:t>2. Образовательные организации обеспечивают открытость и доступность:</a:t>
                      </a:r>
                      <a:endParaRPr lang="ru-RU" sz="1200" b="0" i="0" kern="1200" dirty="0">
                        <a:solidFill>
                          <a:schemeClr val="dk1"/>
                        </a:solidFill>
                        <a:effectLst/>
                        <a:latin typeface="+mn-lt"/>
                        <a:ea typeface="+mn-ea"/>
                        <a:cs typeface="+mn-cs"/>
                      </a:endParaRPr>
                    </a:p>
                    <a:p>
                      <a:pPr marL="228600" indent="-228600">
                        <a:buAutoNum type="arabicParenR"/>
                      </a:pPr>
                      <a:r>
                        <a:rPr lang="ru-RU" sz="1200" dirty="0"/>
                        <a:t>информации:</a:t>
                      </a:r>
                    </a:p>
                    <a:p>
                      <a:pPr marL="0" indent="0">
                        <a:buNone/>
                      </a:pPr>
                      <a:r>
                        <a:rPr lang="ru-RU" sz="1200" b="0" i="0" kern="1200" dirty="0">
                          <a:solidFill>
                            <a:schemeClr val="dk1"/>
                          </a:solidFill>
                          <a:effectLst/>
                          <a:latin typeface="+mn-lt"/>
                          <a:ea typeface="+mn-ea"/>
                          <a:cs typeface="+mn-cs"/>
                        </a:rPr>
                        <a:t>и) о материально-техническом обеспечении образовательной деятельности (в том числе о наличии оборудованных учебных кабинетов, объектов для проведения практических занятий, библиотек, объектов спорта, средств обучения и воспитания</a:t>
                      </a:r>
                      <a:r>
                        <a:rPr lang="ru-RU" sz="1200" b="0" i="0" kern="1200" dirty="0">
                          <a:solidFill>
                            <a:srgbClr val="FF0000"/>
                          </a:solidFill>
                          <a:effectLst/>
                          <a:latin typeface="+mn-lt"/>
                          <a:ea typeface="+mn-ea"/>
                          <a:cs typeface="+mn-cs"/>
                        </a:rPr>
                        <a:t>, об условиях питания и охраны здоровья обучающихся,</a:t>
                      </a:r>
                      <a:r>
                        <a:rPr lang="ru-RU" sz="1200" b="0" i="0" kern="1200" dirty="0">
                          <a:solidFill>
                            <a:schemeClr val="dk1"/>
                          </a:solidFill>
                          <a:effectLst/>
                          <a:latin typeface="+mn-lt"/>
                          <a:ea typeface="+mn-ea"/>
                          <a:cs typeface="+mn-cs"/>
                        </a:rPr>
                        <a:t> о доступе к информационным системам и информационно-телекоммуникационным сетям, об электронных образовательных ресурсах, к которым обеспечивается доступ обучающихся);</a:t>
                      </a:r>
                    </a:p>
                    <a:p>
                      <a:pPr marL="0" indent="0">
                        <a:buNone/>
                      </a:pPr>
                      <a:r>
                        <a:rPr lang="ru-RU" sz="1200" b="1" i="0" kern="1200" dirty="0">
                          <a:solidFill>
                            <a:srgbClr val="C00000"/>
                          </a:solidFill>
                          <a:effectLst/>
                          <a:latin typeface="+mn-lt"/>
                          <a:ea typeface="+mn-ea"/>
                          <a:cs typeface="+mn-cs"/>
                        </a:rPr>
                        <a:t>Статья 37. Организация питания обучающихся</a:t>
                      </a:r>
                    </a:p>
                    <a:p>
                      <a:pPr marL="0" indent="0">
                        <a:buNone/>
                      </a:pPr>
                      <a:r>
                        <a:rPr lang="ru-RU" sz="1200" b="0" i="0" kern="1200" dirty="0">
                          <a:solidFill>
                            <a:schemeClr val="dk1"/>
                          </a:solidFill>
                          <a:effectLst/>
                          <a:latin typeface="+mn-lt"/>
                          <a:ea typeface="+mn-ea"/>
                          <a:cs typeface="+mn-cs"/>
                        </a:rPr>
                        <a:t>1. </a:t>
                      </a:r>
                      <a:r>
                        <a:rPr lang="ru-RU" sz="1200" b="0" i="0" u="none" strike="noStrike" kern="1200" dirty="0">
                          <a:solidFill>
                            <a:schemeClr val="dk1"/>
                          </a:solidFill>
                          <a:effectLst/>
                          <a:latin typeface="+mn-lt"/>
                          <a:ea typeface="+mn-ea"/>
                          <a:cs typeface="+mn-cs"/>
                        </a:rPr>
                        <a:t>Организация питания</a:t>
                      </a:r>
                      <a:r>
                        <a:rPr lang="ru-RU" sz="1200" b="0" i="0" kern="1200" dirty="0">
                          <a:solidFill>
                            <a:schemeClr val="dk1"/>
                          </a:solidFill>
                          <a:effectLst/>
                          <a:latin typeface="+mn-lt"/>
                          <a:ea typeface="+mn-ea"/>
                          <a:cs typeface="+mn-cs"/>
                        </a:rPr>
                        <a:t> обучающихся возлагается на организации, осуществляющие образовательную деятельность.</a:t>
                      </a:r>
                      <a:endParaRPr lang="ru-RU"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pic>
        <p:nvPicPr>
          <p:cNvPr id="5" name="Рисунок 4">
            <a:extLst>
              <a:ext uri="{FF2B5EF4-FFF2-40B4-BE49-F238E27FC236}">
                <a16:creationId xmlns="" xmlns:a16="http://schemas.microsoft.com/office/drawing/2014/main" id="{56EF3A7B-4AF5-6C6F-E53C-0E4B887D2AA3}"/>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34593213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 xmlns:a16="http://schemas.microsoft.com/office/drawing/2014/main" id="{A2DDFD6A-4C46-AEA5-E25D-D811AFF90830}"/>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Скругленный прямоугольник 5">
            <a:extLst>
              <a:ext uri="{FF2B5EF4-FFF2-40B4-BE49-F238E27FC236}">
                <a16:creationId xmlns="" xmlns:a16="http://schemas.microsoft.com/office/drawing/2014/main" id="{3618F366-8EA7-0768-C810-80C8865EFB09}"/>
              </a:ext>
            </a:extLst>
          </p:cNvPr>
          <p:cNvSpPr/>
          <p:nvPr/>
        </p:nvSpPr>
        <p:spPr>
          <a:xfrm>
            <a:off x="644398" y="885680"/>
            <a:ext cx="11153902" cy="5794519"/>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7" name="Рисунок 6">
            <a:extLst>
              <a:ext uri="{FF2B5EF4-FFF2-40B4-BE49-F238E27FC236}">
                <a16:creationId xmlns="" xmlns:a16="http://schemas.microsoft.com/office/drawing/2014/main" id="{F47913BC-47F2-5128-470F-AC3D5E0FD14E}"/>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graphicFrame>
        <p:nvGraphicFramePr>
          <p:cNvPr id="4" name="Объект 3"/>
          <p:cNvGraphicFramePr>
            <a:graphicFrameLocks noGrp="1"/>
          </p:cNvGraphicFramePr>
          <p:nvPr>
            <p:ph idx="1"/>
            <p:extLst/>
          </p:nvPr>
        </p:nvGraphicFramePr>
        <p:xfrm>
          <a:off x="800100" y="1172813"/>
          <a:ext cx="10794999" cy="5248973"/>
        </p:xfrm>
        <a:graphic>
          <a:graphicData uri="http://schemas.openxmlformats.org/drawingml/2006/table">
            <a:tbl>
              <a:tblPr firstRow="1" bandRow="1">
                <a:tableStyleId>{5C22544A-7EE6-4342-B048-85BDC9FD1C3A}</a:tableStyleId>
              </a:tblPr>
              <a:tblGrid>
                <a:gridCol w="3598333">
                  <a:extLst>
                    <a:ext uri="{9D8B030D-6E8A-4147-A177-3AD203B41FA5}">
                      <a16:colId xmlns="" xmlns:a16="http://schemas.microsoft.com/office/drawing/2014/main" val="20000"/>
                    </a:ext>
                  </a:extLst>
                </a:gridCol>
                <a:gridCol w="3598333">
                  <a:extLst>
                    <a:ext uri="{9D8B030D-6E8A-4147-A177-3AD203B41FA5}">
                      <a16:colId xmlns="" xmlns:a16="http://schemas.microsoft.com/office/drawing/2014/main" val="20001"/>
                    </a:ext>
                  </a:extLst>
                </a:gridCol>
                <a:gridCol w="3598333">
                  <a:extLst>
                    <a:ext uri="{9D8B030D-6E8A-4147-A177-3AD203B41FA5}">
                      <a16:colId xmlns="" xmlns:a16="http://schemas.microsoft.com/office/drawing/2014/main" val="20002"/>
                    </a:ext>
                  </a:extLst>
                </a:gridCol>
              </a:tblGrid>
              <a:tr h="867347">
                <a:tc>
                  <a:txBody>
                    <a:bodyPr/>
                    <a:lstStyle/>
                    <a:p>
                      <a:r>
                        <a:rPr lang="ru-RU" sz="1800" dirty="0">
                          <a:solidFill>
                            <a:srgbClr val="C00000"/>
                          </a:solidFill>
                        </a:rPr>
                        <a:t>Подраздел «Организация питания в образовательной организации»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984053">
                <a:tc>
                  <a:txBody>
                    <a:bodyPr/>
                    <a:lstStyle/>
                    <a:p>
                      <a:r>
                        <a:rPr lang="ru-RU" sz="1200" b="0" i="0" kern="1200" dirty="0">
                          <a:solidFill>
                            <a:schemeClr val="dk1"/>
                          </a:solidFill>
                          <a:effectLst/>
                          <a:latin typeface="+mn-lt"/>
                          <a:ea typeface="+mn-ea"/>
                          <a:cs typeface="+mn-cs"/>
                        </a:rPr>
                        <a:t>д) форму обратной связи для родителей обучающихся и ответы на вопросы родителей по питанию.</a:t>
                      </a:r>
                      <a:endParaRPr lang="ru-RU" sz="1200" dirty="0">
                        <a:solidFill>
                          <a:srgbClr val="FF0000"/>
                        </a:solidFill>
                      </a:endParaRPr>
                    </a:p>
                    <a:p>
                      <a:endParaRPr lang="ru-RU" sz="12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dk1"/>
                          </a:solidFill>
                          <a:effectLst/>
                          <a:latin typeface="+mn-lt"/>
                          <a:ea typeface="+mn-ea"/>
                          <a:cs typeface="+mn-cs"/>
                        </a:rPr>
                        <a:t>13. Государственные и муниципальные общеобразовательные организации при размещении информации об условиях питания обучающихся по образовательным программам начального общего образования размещают в том числе меню ежедневного горячего питания, информацию о наличии диетического меню в образовательной организации, перечни юридических лиц и индивидуальных предпринимателей, оказывающих услуги по организации питания в общеобразовательных организациях, перечни юридических лиц и индивидуальных предпринимателей, поставляющих (реализующих) пищевые продукты и продовольственное сырье в общеобразовательные организации, формы обратной связи для родителей обучающихся и ответы на вопросы родителей по питанию.</a:t>
                      </a:r>
                    </a:p>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4923732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Скругленный прямоугольник 3"/>
          <p:cNvSpPr/>
          <p:nvPr/>
        </p:nvSpPr>
        <p:spPr>
          <a:xfrm>
            <a:off x="241300" y="1865139"/>
            <a:ext cx="6210299" cy="31877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699" y="1302289"/>
            <a:ext cx="4708525" cy="413912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374649" y="2487440"/>
            <a:ext cx="5943599" cy="2412999"/>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ontserrat" panose="00000500000000000000" pitchFamily="2" charset="-52"/>
                <a:ea typeface="+mj-ea"/>
                <a:cs typeface="Times New Roman" panose="02020603050405020304" pitchFamily="18" charset="0"/>
              </a:defRPr>
            </a:lvl1pPr>
          </a:lstStyle>
          <a:p>
            <a:r>
              <a:rPr lang="ru-RU" sz="2400" dirty="0">
                <a:solidFill>
                  <a:srgbClr val="C00000"/>
                </a:solidFill>
                <a:latin typeface="+mn-lt"/>
              </a:rPr>
              <a:t>13. Подраздел</a:t>
            </a:r>
          </a:p>
          <a:p>
            <a:r>
              <a:rPr lang="ru-RU" sz="4000" dirty="0">
                <a:solidFill>
                  <a:srgbClr val="C00000"/>
                </a:solidFill>
                <a:latin typeface="+mn-lt"/>
              </a:rPr>
              <a:t>«Образовательные стандарты и требования»</a:t>
            </a:r>
          </a:p>
        </p:txBody>
      </p:sp>
      <p:pic>
        <p:nvPicPr>
          <p:cNvPr id="6" name="Рисунок 5">
            <a:extLst>
              <a:ext uri="{FF2B5EF4-FFF2-40B4-BE49-F238E27FC236}">
                <a16:creationId xmlns="" xmlns:a16="http://schemas.microsoft.com/office/drawing/2014/main" id="{002CD01D-CC4F-ED41-8957-808FB386BD23}"/>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5595391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A6DFC2DC-D69B-7321-A38C-36443C80F49F}"/>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Скругленный прямоугольник 5">
            <a:extLst>
              <a:ext uri="{FF2B5EF4-FFF2-40B4-BE49-F238E27FC236}">
                <a16:creationId xmlns="" xmlns:a16="http://schemas.microsoft.com/office/drawing/2014/main" id="{F11E1CCF-6943-D579-FC2E-52B107945242}"/>
              </a:ext>
            </a:extLst>
          </p:cNvPr>
          <p:cNvSpPr/>
          <p:nvPr/>
        </p:nvSpPr>
        <p:spPr>
          <a:xfrm>
            <a:off x="707899" y="1697935"/>
            <a:ext cx="9137988" cy="3039166"/>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 name="Объект 2"/>
          <p:cNvSpPr>
            <a:spLocks noGrp="1"/>
          </p:cNvSpPr>
          <p:nvPr>
            <p:ph idx="1"/>
          </p:nvPr>
        </p:nvSpPr>
        <p:spPr>
          <a:xfrm>
            <a:off x="985521" y="1903728"/>
            <a:ext cx="8196580" cy="3571875"/>
          </a:xfrm>
        </p:spPr>
        <p:txBody>
          <a:bodyPr>
            <a:normAutofit/>
          </a:bodyPr>
          <a:lstStyle/>
          <a:p>
            <a:pPr marL="0" indent="0">
              <a:buNone/>
            </a:pPr>
            <a:r>
              <a:rPr lang="ru-RU" b="1" dirty="0">
                <a:solidFill>
                  <a:srgbClr val="C00000"/>
                </a:solidFill>
              </a:rPr>
              <a:t>«Образовательные стандарты и требования»</a:t>
            </a:r>
          </a:p>
          <a:p>
            <a:pPr marL="0" indent="0">
              <a:buNone/>
            </a:pPr>
            <a:r>
              <a:rPr lang="ru-RU" sz="2400" b="1" dirty="0"/>
              <a:t> </a:t>
            </a:r>
          </a:p>
          <a:p>
            <a:r>
              <a:rPr lang="ru-RU" sz="2000" dirty="0"/>
              <a:t>При использовании федеральных государственных образовательных стандартов, федеральных государственных требований или образовательных стандартов, разработанных и утвержденных образовательной организацией самостоятельно, самостоятельно устанавливаемых требований (при наличии)</a:t>
            </a:r>
          </a:p>
          <a:p>
            <a:endParaRPr lang="ru-RU" sz="3000" dirty="0"/>
          </a:p>
        </p:txBody>
      </p:sp>
      <p:pic>
        <p:nvPicPr>
          <p:cNvPr id="6" name="Рисунок 5">
            <a:extLst>
              <a:ext uri="{FF2B5EF4-FFF2-40B4-BE49-F238E27FC236}">
                <a16:creationId xmlns="" xmlns:a16="http://schemas.microsoft.com/office/drawing/2014/main" id="{D378574F-79B8-AC1E-43F0-2908F22F3870}"/>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pic>
        <p:nvPicPr>
          <p:cNvPr id="8194" name="Picture 2" descr="view image">
            <a:extLst>
              <a:ext uri="{FF2B5EF4-FFF2-40B4-BE49-F238E27FC236}">
                <a16:creationId xmlns="" xmlns:a16="http://schemas.microsoft.com/office/drawing/2014/main" id="{A4FBB468-2D43-EF9D-DB27-2D7A43FB6C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4966" y="3429000"/>
            <a:ext cx="4041842" cy="333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2634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nvPr>
        </p:nvGraphicFramePr>
        <p:xfrm>
          <a:off x="0" y="0"/>
          <a:ext cx="12308115" cy="6858000"/>
        </p:xfrm>
        <a:graphic>
          <a:graphicData uri="http://schemas.openxmlformats.org/drawingml/2006/table">
            <a:tbl>
              <a:tblPr firstRow="1" bandRow="1">
                <a:tableStyleId>{5C22544A-7EE6-4342-B048-85BDC9FD1C3A}</a:tableStyleId>
              </a:tblPr>
              <a:tblGrid>
                <a:gridCol w="4102705">
                  <a:extLst>
                    <a:ext uri="{9D8B030D-6E8A-4147-A177-3AD203B41FA5}">
                      <a16:colId xmlns="" xmlns:a16="http://schemas.microsoft.com/office/drawing/2014/main" val="20000"/>
                    </a:ext>
                  </a:extLst>
                </a:gridCol>
                <a:gridCol w="4102705">
                  <a:extLst>
                    <a:ext uri="{9D8B030D-6E8A-4147-A177-3AD203B41FA5}">
                      <a16:colId xmlns="" xmlns:a16="http://schemas.microsoft.com/office/drawing/2014/main" val="20001"/>
                    </a:ext>
                  </a:extLst>
                </a:gridCol>
                <a:gridCol w="4102705">
                  <a:extLst>
                    <a:ext uri="{9D8B030D-6E8A-4147-A177-3AD203B41FA5}">
                      <a16:colId xmlns="" xmlns:a16="http://schemas.microsoft.com/office/drawing/2014/main" val="20002"/>
                    </a:ext>
                  </a:extLst>
                </a:gridCol>
              </a:tblGrid>
              <a:tr h="1226092">
                <a:tc>
                  <a:txBody>
                    <a:bodyPr/>
                    <a:lstStyle/>
                    <a:p>
                      <a:r>
                        <a:rPr lang="ru-RU" sz="1800" dirty="0">
                          <a:solidFill>
                            <a:srgbClr val="C00000"/>
                          </a:solidFill>
                        </a:rPr>
                        <a:t>Подраздел «Образовательные стандарты и требования»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0" kern="1200" dirty="0">
                          <a:solidFill>
                            <a:schemeClr val="tx1"/>
                          </a:solidFill>
                          <a:effectLst/>
                          <a:latin typeface="+mn-lt"/>
                          <a:ea typeface="+mn-ea"/>
                          <a:cs typeface="+mn-cs"/>
                        </a:rPr>
                        <a:t>Приказ Федеральной службы по надзору в сфере образования и науки от 04 августа 2023 г. № 1493</a:t>
                      </a:r>
                      <a:r>
                        <a:rPr lang="ru-RU" sz="1200" b="1" i="0" kern="1200" dirty="0">
                          <a:solidFill>
                            <a:schemeClr val="tx1"/>
                          </a:solidFill>
                          <a:effectLst/>
                          <a:latin typeface="+mn-lt"/>
                          <a:ea typeface="+mn-ea"/>
                          <a:cs typeface="+mn-cs"/>
                        </a:rPr>
                        <a:t> </a:t>
                      </a:r>
                    </a:p>
                  </a:txBody>
                  <a:tcPr>
                    <a:lnL w="12700" cmpd="sng">
                      <a:noFill/>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400" b="1" i="0" kern="1200" dirty="0">
                          <a:solidFill>
                            <a:srgbClr val="C00000"/>
                          </a:solidFill>
                          <a:effectLst/>
                          <a:latin typeface="+mn-lt"/>
                          <a:ea typeface="+mn-ea"/>
                          <a:cs typeface="+mn-cs"/>
                        </a:rPr>
                        <a:t>Статья 29. Информационная открытость образовательной организации </a:t>
                      </a:r>
                    </a:p>
                    <a:p>
                      <a:r>
                        <a:rPr lang="ru-RU" sz="1400" b="1" i="0" kern="1200" dirty="0">
                          <a:solidFill>
                            <a:schemeClr val="tx1"/>
                          </a:solidFill>
                          <a:effectLst/>
                          <a:latin typeface="+mn-lt"/>
                          <a:ea typeface="+mn-ea"/>
                          <a:cs typeface="+mn-cs"/>
                        </a:rPr>
                        <a:t>(№273 –ФЗ «Об образовании в Российской Федерации)</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Правила</a:t>
                      </a:r>
                      <a:r>
                        <a:rPr lang="ru-RU" sz="1200" dirty="0">
                          <a:solidFill>
                            <a:schemeClr val="tx1"/>
                          </a:solidFill>
                        </a:rPr>
                        <a:t/>
                      </a:r>
                      <a:br>
                        <a:rPr lang="ru-RU" sz="1200" dirty="0">
                          <a:solidFill>
                            <a:schemeClr val="tx1"/>
                          </a:solidFill>
                        </a:rPr>
                      </a:br>
                      <a:r>
                        <a:rPr lang="ru-RU" sz="1200" b="1" i="0" kern="1200" dirty="0">
                          <a:solidFill>
                            <a:schemeClr val="tx1"/>
                          </a:solidFill>
                          <a:effectLst/>
                          <a:latin typeface="+mn-lt"/>
                          <a:ea typeface="+mn-ea"/>
                          <a:cs typeface="+mn-cs"/>
                        </a:rPr>
                        <a:t>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(от 20 октября 2021 г. N 1802)</a:t>
                      </a:r>
                      <a:endParaRPr lang="ru-RU" sz="120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5631908">
                <a:tc>
                  <a:txBody>
                    <a:bodyPr/>
                    <a:lstStyle/>
                    <a:p>
                      <a:r>
                        <a:rPr lang="ru-RU" sz="1200" b="0" i="0" kern="1200" dirty="0">
                          <a:solidFill>
                            <a:schemeClr val="dk1"/>
                          </a:solidFill>
                          <a:effectLst/>
                          <a:latin typeface="+mn-lt"/>
                          <a:ea typeface="+mn-ea"/>
                          <a:cs typeface="+mn-cs"/>
                        </a:rPr>
                        <a:t>а) о федеральных государственных образовательных стандартах;</a:t>
                      </a:r>
                    </a:p>
                    <a:p>
                      <a:r>
                        <a:rPr lang="ru-RU" sz="1200" b="0" i="0" kern="1200" dirty="0">
                          <a:solidFill>
                            <a:schemeClr val="dk1"/>
                          </a:solidFill>
                          <a:effectLst/>
                          <a:latin typeface="+mn-lt"/>
                          <a:ea typeface="+mn-ea"/>
                          <a:cs typeface="+mn-cs"/>
                        </a:rPr>
                        <a:t>б) о федеральных государственных требованиях;</a:t>
                      </a:r>
                    </a:p>
                    <a:p>
                      <a:r>
                        <a:rPr lang="ru-RU" sz="1200" b="0" i="0" kern="1200" dirty="0">
                          <a:solidFill>
                            <a:schemeClr val="dk1"/>
                          </a:solidFill>
                          <a:effectLst/>
                          <a:latin typeface="+mn-lt"/>
                          <a:ea typeface="+mn-ea"/>
                          <a:cs typeface="+mn-cs"/>
                        </a:rPr>
                        <a:t>в) об образовательных стандартах (при наличии);</a:t>
                      </a:r>
                    </a:p>
                    <a:p>
                      <a:r>
                        <a:rPr lang="ru-RU" sz="1200" b="0" i="0" kern="1200" dirty="0">
                          <a:solidFill>
                            <a:schemeClr val="dk1"/>
                          </a:solidFill>
                          <a:effectLst/>
                          <a:latin typeface="+mn-lt"/>
                          <a:ea typeface="+mn-ea"/>
                          <a:cs typeface="+mn-cs"/>
                        </a:rPr>
                        <a:t>г) о самостоятельно устанавливаемых образовательной организацией высшего образования требованиях (при </a:t>
                      </a:r>
                      <a:r>
                        <a:rPr lang="ru-RU" sz="1200" b="0" i="0" u="none" kern="1200" dirty="0">
                          <a:solidFill>
                            <a:schemeClr val="dk1"/>
                          </a:solidFill>
                          <a:effectLst/>
                          <a:latin typeface="+mn-lt"/>
                          <a:ea typeface="+mn-ea"/>
                          <a:cs typeface="+mn-cs"/>
                        </a:rPr>
                        <a:t>наличии).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kern="1200" dirty="0">
                          <a:solidFill>
                            <a:srgbClr val="FF0000"/>
                          </a:solidFill>
                          <a:effectLst/>
                          <a:latin typeface="+mn-lt"/>
                          <a:ea typeface="+mn-ea"/>
                          <a:cs typeface="+mn-cs"/>
                        </a:rPr>
                        <a:t>Указанная в подпунктах "а" и "б" настоящего подпункта информация размещается в виде активных ссылок, непосредственный переход по которым позволяет получить доступ к официально опубликованным нормативным правовым актам.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u="none" kern="1200" dirty="0">
                          <a:solidFill>
                            <a:srgbClr val="FF0000"/>
                          </a:solidFill>
                          <a:effectLst/>
                          <a:latin typeface="+mn-lt"/>
                          <a:ea typeface="+mn-ea"/>
                          <a:cs typeface="+mn-cs"/>
                        </a:rPr>
                        <a:t>Указанная в подпунктах "в" и "г" настоящего подпункта информация размещается с приложением копий соответствующих документов, электронных документов</a:t>
                      </a:r>
                      <a:r>
                        <a:rPr lang="ru-RU" sz="1200" b="0" i="0" kern="1200" dirty="0">
                          <a:solidFill>
                            <a:srgbClr val="FF0000"/>
                          </a:solidFill>
                          <a:effectLst/>
                          <a:latin typeface="+mn-lt"/>
                          <a:ea typeface="+mn-ea"/>
                          <a:cs typeface="+mn-cs"/>
                        </a:rPr>
                        <a:t>.</a:t>
                      </a:r>
                    </a:p>
                    <a:p>
                      <a:endParaRPr lang="ru-RU" sz="1200" b="0" i="0" kern="1200" dirty="0">
                        <a:solidFill>
                          <a:schemeClr val="dk1"/>
                        </a:solidFill>
                        <a:effectLst/>
                        <a:latin typeface="+mn-lt"/>
                        <a:ea typeface="+mn-ea"/>
                        <a:cs typeface="+mn-cs"/>
                      </a:endParaRPr>
                    </a:p>
                  </a:txBody>
                  <a:tcPr>
                    <a:lnL w="12700" cmpd="sng">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ru-RU" sz="1200" dirty="0"/>
                        <a:t>2. Образовательные организации обеспечивают открытость и доступность:</a:t>
                      </a:r>
                      <a:endParaRPr lang="ru-RU" sz="1200" b="0" i="0" kern="1200" dirty="0">
                        <a:solidFill>
                          <a:schemeClr val="dk1"/>
                        </a:solidFill>
                        <a:effectLst/>
                        <a:latin typeface="+mn-lt"/>
                        <a:ea typeface="+mn-ea"/>
                        <a:cs typeface="+mn-cs"/>
                      </a:endParaRPr>
                    </a:p>
                    <a:p>
                      <a:pPr marL="228600" indent="-228600">
                        <a:buAutoNum type="arabicParenR"/>
                      </a:pPr>
                      <a:r>
                        <a:rPr lang="ru-RU" sz="1200" dirty="0"/>
                        <a:t>информации:</a:t>
                      </a:r>
                      <a:endParaRPr lang="ru-RU" sz="1200" b="0" i="0" kern="1200" dirty="0">
                        <a:solidFill>
                          <a:schemeClr val="dk1"/>
                        </a:solidFill>
                        <a:effectLst/>
                        <a:latin typeface="+mn-lt"/>
                        <a:ea typeface="+mn-ea"/>
                        <a:cs typeface="+mn-cs"/>
                      </a:endParaRPr>
                    </a:p>
                    <a:p>
                      <a:r>
                        <a:rPr lang="ru-RU" sz="1200" b="0" i="0" kern="1200" dirty="0">
                          <a:solidFill>
                            <a:schemeClr val="dk1"/>
                          </a:solidFill>
                          <a:effectLst/>
                          <a:latin typeface="+mn-lt"/>
                          <a:ea typeface="+mn-ea"/>
                          <a:cs typeface="+mn-cs"/>
                        </a:rPr>
                        <a:t>Подпункт е) о федеральных государственных образовательных стандартах, федеральных государственных требованиях, об образовательных стандартах и о самостоятельно устанавливаемых требованиях (при их наличии);</a:t>
                      </a:r>
                      <a:endParaRPr lang="ru-RU"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dk1"/>
                          </a:solidFill>
                          <a:effectLst/>
                          <a:latin typeface="+mn-lt"/>
                          <a:ea typeface="+mn-ea"/>
                          <a:cs typeface="+mn-cs"/>
                        </a:rPr>
                        <a:t>9. Информация о федеральных государственных образовательных стандартах, федеральных государственных требованиях, об образовательных стандартах и самостоятельно устанавливаемых требованиях (при их наличии</a:t>
                      </a:r>
                      <a:r>
                        <a:rPr lang="ru-RU" sz="1200" b="0" i="0" kern="1200" dirty="0">
                          <a:solidFill>
                            <a:srgbClr val="00B050"/>
                          </a:solidFill>
                          <a:effectLst/>
                          <a:latin typeface="+mn-lt"/>
                          <a:ea typeface="+mn-ea"/>
                          <a:cs typeface="+mn-cs"/>
                        </a:rPr>
                        <a:t>) размещается с приложением копий соответствующих документов, электронных документов, подписанных простой электронной подписью в соответствии с </a:t>
                      </a:r>
                      <a:r>
                        <a:rPr lang="ru-RU" sz="1200" b="0" i="0" u="none" strike="noStrike" kern="1200" dirty="0">
                          <a:solidFill>
                            <a:srgbClr val="00B050"/>
                          </a:solidFill>
                          <a:effectLst/>
                          <a:latin typeface="+mn-lt"/>
                          <a:ea typeface="+mn-ea"/>
                          <a:cs typeface="+mn-cs"/>
                        </a:rPr>
                        <a:t>Федеральным законом</a:t>
                      </a:r>
                      <a:r>
                        <a:rPr lang="ru-RU" sz="1200" b="0" i="0" kern="1200" dirty="0">
                          <a:solidFill>
                            <a:srgbClr val="00B050"/>
                          </a:solidFill>
                          <a:effectLst/>
                          <a:latin typeface="+mn-lt"/>
                          <a:ea typeface="+mn-ea"/>
                          <a:cs typeface="+mn-cs"/>
                        </a:rPr>
                        <a:t> "Об электронной подписи" (в части документов, самостоятельно разрабатываемых и утверждаемых образовательной организацией)</a:t>
                      </a:r>
                    </a:p>
                    <a:p>
                      <a:endParaRPr lang="ru-RU" sz="1200" b="0" i="0" u="none" kern="1200" dirty="0">
                        <a:solidFill>
                          <a:schemeClr val="dk1"/>
                        </a:solidFill>
                        <a:effectLst/>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5037043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Скругленный прямоугольник 5"/>
          <p:cNvSpPr/>
          <p:nvPr/>
        </p:nvSpPr>
        <p:spPr>
          <a:xfrm>
            <a:off x="475344" y="1659727"/>
            <a:ext cx="8163754" cy="314960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2" name="Заголовок 1"/>
          <p:cNvSpPr>
            <a:spLocks noGrp="1"/>
          </p:cNvSpPr>
          <p:nvPr>
            <p:ph type="title"/>
          </p:nvPr>
        </p:nvSpPr>
        <p:spPr>
          <a:xfrm>
            <a:off x="764417" y="1228683"/>
            <a:ext cx="7508724" cy="3899959"/>
          </a:xfrm>
        </p:spPr>
        <p:txBody>
          <a:bodyPr>
            <a:normAutofit/>
          </a:bodyPr>
          <a:lstStyle/>
          <a:p>
            <a:pPr>
              <a:lnSpc>
                <a:spcPct val="100000"/>
              </a:lnSpc>
            </a:pPr>
            <a:r>
              <a:rPr lang="ru-RU" sz="2800" b="1" dirty="0">
                <a:solidFill>
                  <a:srgbClr val="C00000"/>
                </a:solidFill>
                <a:latin typeface="+mn-lt"/>
              </a:rPr>
              <a:t>Приказ Рособрнадзора устанавливает минимальные требования – простая ЭЦП</a:t>
            </a:r>
            <a:r>
              <a:rPr lang="ru-RU" sz="1600" dirty="0">
                <a:latin typeface="+mn-lt"/>
              </a:rPr>
              <a:t/>
            </a:r>
            <a:br>
              <a:rPr lang="ru-RU" sz="1600" dirty="0">
                <a:latin typeface="+mn-lt"/>
              </a:rPr>
            </a:br>
            <a:r>
              <a:rPr lang="en-US" sz="1600" dirty="0">
                <a:latin typeface="+mn-lt"/>
              </a:rPr>
              <a:t/>
            </a:r>
            <a:br>
              <a:rPr lang="en-US" sz="1600" dirty="0">
                <a:latin typeface="+mn-lt"/>
              </a:rPr>
            </a:br>
            <a:r>
              <a:rPr lang="ru-RU" sz="1800" dirty="0">
                <a:latin typeface="+mn-lt"/>
              </a:rPr>
              <a:t/>
            </a:r>
            <a:br>
              <a:rPr lang="ru-RU" sz="1800" dirty="0">
                <a:latin typeface="+mn-lt"/>
              </a:rPr>
            </a:br>
            <a:r>
              <a:rPr lang="ru-RU" sz="1800" dirty="0">
                <a:latin typeface="+mn-lt"/>
              </a:rPr>
              <a:t>Если документ будет подписан квалифицированной ЭЦП, </a:t>
            </a:r>
            <a:r>
              <a:rPr lang="en-US" sz="1800" dirty="0">
                <a:latin typeface="+mn-lt"/>
              </a:rPr>
              <a:t/>
            </a:r>
            <a:br>
              <a:rPr lang="en-US" sz="1800" dirty="0">
                <a:latin typeface="+mn-lt"/>
              </a:rPr>
            </a:br>
            <a:r>
              <a:rPr lang="ru-RU" sz="1800" dirty="0">
                <a:latin typeface="+mn-lt"/>
              </a:rPr>
              <a:t>то это не считается нарушением, поэтому решение о подписании документов конкретной ЭЦП остается за пользователем. </a:t>
            </a:r>
          </a:p>
        </p:txBody>
      </p:sp>
      <p:pic>
        <p:nvPicPr>
          <p:cNvPr id="5"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2355" y="3193177"/>
            <a:ext cx="3266245" cy="3347323"/>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 xmlns:a16="http://schemas.microsoft.com/office/drawing/2014/main" id="{ACFD84C2-CDC9-FD5D-C85D-D6D5E6B2D17D}"/>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3414695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 xmlns:a16="http://schemas.microsoft.com/office/drawing/2014/main" id="{44ECD02D-FAC1-2C2A-6498-59A846C10C0C}"/>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Скругленный прямоугольник 5">
            <a:extLst>
              <a:ext uri="{FF2B5EF4-FFF2-40B4-BE49-F238E27FC236}">
                <a16:creationId xmlns="" xmlns:a16="http://schemas.microsoft.com/office/drawing/2014/main" id="{F437B9D7-52EF-9531-3476-FEEBFDC897AA}"/>
              </a:ext>
            </a:extLst>
          </p:cNvPr>
          <p:cNvSpPr/>
          <p:nvPr/>
        </p:nvSpPr>
        <p:spPr>
          <a:xfrm>
            <a:off x="1279399" y="1394986"/>
            <a:ext cx="8623559" cy="1555261"/>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 name="Заголовок 1">
            <a:extLst>
              <a:ext uri="{FF2B5EF4-FFF2-40B4-BE49-F238E27FC236}">
                <a16:creationId xmlns="" xmlns:a16="http://schemas.microsoft.com/office/drawing/2014/main" id="{A26B80B2-A597-3E7D-3537-B159D9F9E88B}"/>
              </a:ext>
            </a:extLst>
          </p:cNvPr>
          <p:cNvSpPr>
            <a:spLocks noGrp="1"/>
          </p:cNvSpPr>
          <p:nvPr>
            <p:ph type="title"/>
          </p:nvPr>
        </p:nvSpPr>
        <p:spPr>
          <a:xfrm>
            <a:off x="1279398" y="303922"/>
            <a:ext cx="9156373" cy="941161"/>
          </a:xfrm>
        </p:spPr>
        <p:txBody>
          <a:bodyPr>
            <a:noAutofit/>
          </a:bodyPr>
          <a:lstStyle/>
          <a:p>
            <a:r>
              <a:rPr lang="ru-RU" sz="3200" b="1" dirty="0">
                <a:solidFill>
                  <a:srgbClr val="C00000"/>
                </a:solidFill>
                <a:latin typeface="+mn-lt"/>
              </a:rPr>
              <a:t>Что такое формат электронного документа</a:t>
            </a:r>
            <a:endParaRPr lang="ru-RU" sz="3200" dirty="0"/>
          </a:p>
        </p:txBody>
      </p:sp>
      <p:sp>
        <p:nvSpPr>
          <p:cNvPr id="6" name="TextBox 5">
            <a:extLst>
              <a:ext uri="{FF2B5EF4-FFF2-40B4-BE49-F238E27FC236}">
                <a16:creationId xmlns="" xmlns:a16="http://schemas.microsoft.com/office/drawing/2014/main" id="{2901264A-FF7A-41AC-B0E0-E8A585989E23}"/>
              </a:ext>
            </a:extLst>
          </p:cNvPr>
          <p:cNvSpPr txBox="1"/>
          <p:nvPr/>
        </p:nvSpPr>
        <p:spPr>
          <a:xfrm>
            <a:off x="1629227" y="1575489"/>
            <a:ext cx="7859486" cy="1200329"/>
          </a:xfrm>
          <a:prstGeom prst="rect">
            <a:avLst/>
          </a:prstGeom>
          <a:noFill/>
        </p:spPr>
        <p:txBody>
          <a:bodyPr wrap="square" rtlCol="0">
            <a:spAutoFit/>
          </a:bodyPr>
          <a:lstStyle/>
          <a:p>
            <a:pPr algn="just"/>
            <a:r>
              <a:rPr lang="ru-RU" dirty="0"/>
              <a:t>Электронный документ – документ, созданный в электронной форме без предварительного документирования на бумажном носителе, подписанный электронной подписью в порядке, установленном законодательством Российской Федерации</a:t>
            </a:r>
          </a:p>
        </p:txBody>
      </p:sp>
      <p:sp>
        <p:nvSpPr>
          <p:cNvPr id="7" name="TextBox 6">
            <a:extLst>
              <a:ext uri="{FF2B5EF4-FFF2-40B4-BE49-F238E27FC236}">
                <a16:creationId xmlns="" xmlns:a16="http://schemas.microsoft.com/office/drawing/2014/main" id="{95E55645-7C62-D579-254B-2E2F2DDB70BA}"/>
              </a:ext>
            </a:extLst>
          </p:cNvPr>
          <p:cNvSpPr txBox="1"/>
          <p:nvPr/>
        </p:nvSpPr>
        <p:spPr>
          <a:xfrm>
            <a:off x="1156617" y="3212397"/>
            <a:ext cx="10385869" cy="923330"/>
          </a:xfrm>
          <a:prstGeom prst="rect">
            <a:avLst/>
          </a:prstGeom>
          <a:noFill/>
        </p:spPr>
        <p:txBody>
          <a:bodyPr wrap="square" rtlCol="0">
            <a:spAutoFit/>
          </a:bodyPr>
          <a:lstStyle/>
          <a:p>
            <a:pPr marL="285750" indent="-285750">
              <a:buFont typeface="Wingdings" panose="05000000000000000000" pitchFamily="2" charset="2"/>
              <a:buChar char="Ø"/>
            </a:pPr>
            <a:r>
              <a:rPr lang="ru-RU" i="1" dirty="0"/>
              <a:t>Документ, который размещается на сайте должен быть создан в любом текстовом редакторе на компьютере. Ни одна страница этого документа не должна быть создана с помощью средств сканирования</a:t>
            </a:r>
          </a:p>
        </p:txBody>
      </p:sp>
      <p:sp>
        <p:nvSpPr>
          <p:cNvPr id="8" name="TextBox 7">
            <a:extLst>
              <a:ext uri="{FF2B5EF4-FFF2-40B4-BE49-F238E27FC236}">
                <a16:creationId xmlns="" xmlns:a16="http://schemas.microsoft.com/office/drawing/2014/main" id="{8C3DE570-7999-7D75-A088-2BA18841895E}"/>
              </a:ext>
            </a:extLst>
          </p:cNvPr>
          <p:cNvSpPr txBox="1"/>
          <p:nvPr/>
        </p:nvSpPr>
        <p:spPr>
          <a:xfrm>
            <a:off x="1156618" y="5204991"/>
            <a:ext cx="10385868" cy="1200329"/>
          </a:xfrm>
          <a:prstGeom prst="rect">
            <a:avLst/>
          </a:prstGeom>
          <a:noFill/>
        </p:spPr>
        <p:txBody>
          <a:bodyPr wrap="square" rtlCol="0">
            <a:spAutoFit/>
          </a:bodyPr>
          <a:lstStyle/>
          <a:p>
            <a:pPr marL="285750" indent="-285750">
              <a:buFont typeface="Wingdings" panose="05000000000000000000" pitchFamily="2" charset="2"/>
              <a:buChar char="Ø"/>
            </a:pPr>
            <a:r>
              <a:rPr lang="ru-RU" i="1" dirty="0"/>
              <a:t>Это требование появилось в связи с исполнением </a:t>
            </a:r>
            <a:r>
              <a:rPr lang="en-US" i="1" dirty="0"/>
              <a:t>IT-</a:t>
            </a:r>
            <a:r>
              <a:rPr lang="ru-RU" i="1" dirty="0"/>
              <a:t>технологий в работе с информацией, размещенной в сети Интернет. Нельзя осуществить поиск и копирование текстов, если они размещены в формате с помощью средств сканирования. Любой скан – это «картинка</a:t>
            </a:r>
            <a:r>
              <a:rPr lang="en-US" i="1" dirty="0"/>
              <a:t>/</a:t>
            </a:r>
            <a:r>
              <a:rPr lang="ru-RU" i="1" dirty="0"/>
              <a:t>изображение»</a:t>
            </a:r>
          </a:p>
        </p:txBody>
      </p:sp>
      <p:sp>
        <p:nvSpPr>
          <p:cNvPr id="9" name="TextBox 8">
            <a:extLst>
              <a:ext uri="{FF2B5EF4-FFF2-40B4-BE49-F238E27FC236}">
                <a16:creationId xmlns="" xmlns:a16="http://schemas.microsoft.com/office/drawing/2014/main" id="{97CF7AFF-0160-A85A-F5B8-D1EFC09A2C83}"/>
              </a:ext>
            </a:extLst>
          </p:cNvPr>
          <p:cNvSpPr txBox="1"/>
          <p:nvPr/>
        </p:nvSpPr>
        <p:spPr>
          <a:xfrm>
            <a:off x="1156617" y="4208297"/>
            <a:ext cx="9878766" cy="923330"/>
          </a:xfrm>
          <a:prstGeom prst="rect">
            <a:avLst/>
          </a:prstGeom>
          <a:noFill/>
        </p:spPr>
        <p:txBody>
          <a:bodyPr wrap="square" rtlCol="0">
            <a:spAutoFit/>
          </a:bodyPr>
          <a:lstStyle/>
          <a:p>
            <a:pPr marL="285750" indent="-285750">
              <a:buFont typeface="Wingdings" panose="05000000000000000000" pitchFamily="2" charset="2"/>
              <a:buChar char="Ø"/>
            </a:pPr>
            <a:r>
              <a:rPr lang="ru-RU" i="1" dirty="0"/>
              <a:t>Если в структуре документа предусмотрена информация о том, кто его подписал, а также реквизиты документа – дата и номер, то все эти сведения должны быть заполнены также в текстовом редакторе.</a:t>
            </a:r>
          </a:p>
        </p:txBody>
      </p:sp>
      <p:pic>
        <p:nvPicPr>
          <p:cNvPr id="2054" name="Picture 6" descr="view image">
            <a:extLst>
              <a:ext uri="{FF2B5EF4-FFF2-40B4-BE49-F238E27FC236}">
                <a16:creationId xmlns="" xmlns:a16="http://schemas.microsoft.com/office/drawing/2014/main" id="{102F9590-E476-D1D0-F813-2A5225A670D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69329" y="1456674"/>
            <a:ext cx="1363169" cy="1363169"/>
          </a:xfrm>
          <a:prstGeom prst="rect">
            <a:avLst/>
          </a:prstGeom>
          <a:noFill/>
          <a:extLst>
            <a:ext uri="{909E8E84-426E-40DD-AFC4-6F175D3DCCD1}">
              <a14:hiddenFill xmlns:a14="http://schemas.microsoft.com/office/drawing/2010/main">
                <a:solidFill>
                  <a:srgbClr val="FFFFFF"/>
                </a:solidFill>
              </a14:hiddenFill>
            </a:ext>
          </a:extLst>
        </p:spPr>
      </p:pic>
      <p:pic>
        <p:nvPicPr>
          <p:cNvPr id="17" name="Рисунок 16">
            <a:extLst>
              <a:ext uri="{FF2B5EF4-FFF2-40B4-BE49-F238E27FC236}">
                <a16:creationId xmlns="" xmlns:a16="http://schemas.microsoft.com/office/drawing/2014/main" id="{A29F79C1-B816-5385-D6C8-6DDB334D3701}"/>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18113771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 xmlns:a16="http://schemas.microsoft.com/office/drawing/2014/main" id="{8D4A0109-CACA-CA9E-F6D4-AE934576B373}"/>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 xmlns:a16="http://schemas.microsoft.com/office/drawing/2014/main" id="{44ECD02D-FAC1-2C2A-6498-59A846C10C0C}"/>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21" name="Прямая соединительная линия 20">
            <a:extLst>
              <a:ext uri="{FF2B5EF4-FFF2-40B4-BE49-F238E27FC236}">
                <a16:creationId xmlns="" xmlns:a16="http://schemas.microsoft.com/office/drawing/2014/main" id="{FFA6BEEB-C685-4640-C125-CEBFD6238AFD}"/>
              </a:ext>
            </a:extLst>
          </p:cNvPr>
          <p:cNvCxnSpPr>
            <a:cxnSpLocks/>
          </p:cNvCxnSpPr>
          <p:nvPr/>
        </p:nvCxnSpPr>
        <p:spPr>
          <a:xfrm>
            <a:off x="8119886" y="3667104"/>
            <a:ext cx="0" cy="1771885"/>
          </a:xfrm>
          <a:prstGeom prst="line">
            <a:avLst/>
          </a:prstGeom>
          <a:ln w="28575">
            <a:solidFill>
              <a:srgbClr val="2F69FD"/>
            </a:solidFill>
            <a:prstDash val="solid"/>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a:extLst>
              <a:ext uri="{FF2B5EF4-FFF2-40B4-BE49-F238E27FC236}">
                <a16:creationId xmlns="" xmlns:a16="http://schemas.microsoft.com/office/drawing/2014/main" id="{62BEFE10-0E93-153C-2610-96F64972A2F7}"/>
              </a:ext>
            </a:extLst>
          </p:cNvPr>
          <p:cNvCxnSpPr>
            <a:cxnSpLocks/>
          </p:cNvCxnSpPr>
          <p:nvPr/>
        </p:nvCxnSpPr>
        <p:spPr>
          <a:xfrm>
            <a:off x="2798973" y="5575953"/>
            <a:ext cx="3420359" cy="0"/>
          </a:xfrm>
          <a:prstGeom prst="line">
            <a:avLst/>
          </a:prstGeom>
          <a:ln w="28575">
            <a:solidFill>
              <a:srgbClr val="2F69FD"/>
            </a:solidFill>
            <a:prstDash val="solid"/>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 xmlns:a16="http://schemas.microsoft.com/office/drawing/2014/main" id="{30EF1F58-DF66-FA00-9E97-5D3F431B73BA}"/>
              </a:ext>
            </a:extLst>
          </p:cNvPr>
          <p:cNvCxnSpPr>
            <a:cxnSpLocks/>
          </p:cNvCxnSpPr>
          <p:nvPr/>
        </p:nvCxnSpPr>
        <p:spPr>
          <a:xfrm>
            <a:off x="4186581" y="3392174"/>
            <a:ext cx="0" cy="2183778"/>
          </a:xfrm>
          <a:prstGeom prst="line">
            <a:avLst/>
          </a:prstGeom>
          <a:ln w="28575">
            <a:solidFill>
              <a:srgbClr val="2F69FD"/>
            </a:solidFill>
            <a:prstDash val="solid"/>
          </a:ln>
        </p:spPr>
        <p:style>
          <a:lnRef idx="1">
            <a:schemeClr val="accent1"/>
          </a:lnRef>
          <a:fillRef idx="0">
            <a:schemeClr val="accent1"/>
          </a:fillRef>
          <a:effectRef idx="0">
            <a:schemeClr val="accent1"/>
          </a:effectRef>
          <a:fontRef idx="minor">
            <a:schemeClr val="tx1"/>
          </a:fontRef>
        </p:style>
      </p:cxnSp>
      <p:sp>
        <p:nvSpPr>
          <p:cNvPr id="18" name="Скругленный прямоугольник 5">
            <a:extLst>
              <a:ext uri="{FF2B5EF4-FFF2-40B4-BE49-F238E27FC236}">
                <a16:creationId xmlns="" xmlns:a16="http://schemas.microsoft.com/office/drawing/2014/main" id="{826FA030-3CBE-E8C2-B587-62E6443CBA12}"/>
              </a:ext>
            </a:extLst>
          </p:cNvPr>
          <p:cNvSpPr/>
          <p:nvPr/>
        </p:nvSpPr>
        <p:spPr>
          <a:xfrm flipH="1">
            <a:off x="2633552" y="2872707"/>
            <a:ext cx="3004457" cy="1148749"/>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9" name="Скругленный прямоугольник 5">
            <a:extLst>
              <a:ext uri="{FF2B5EF4-FFF2-40B4-BE49-F238E27FC236}">
                <a16:creationId xmlns="" xmlns:a16="http://schemas.microsoft.com/office/drawing/2014/main" id="{F08165FF-ED41-7C43-18D4-7D0B9D216B54}"/>
              </a:ext>
            </a:extLst>
          </p:cNvPr>
          <p:cNvSpPr/>
          <p:nvPr/>
        </p:nvSpPr>
        <p:spPr>
          <a:xfrm flipH="1">
            <a:off x="6553988" y="2892049"/>
            <a:ext cx="3004457" cy="1148749"/>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20" name="Скругленный прямоугольник 5">
            <a:extLst>
              <a:ext uri="{FF2B5EF4-FFF2-40B4-BE49-F238E27FC236}">
                <a16:creationId xmlns="" xmlns:a16="http://schemas.microsoft.com/office/drawing/2014/main" id="{94538374-3522-CDBE-122A-CFCAAA7111B9}"/>
              </a:ext>
            </a:extLst>
          </p:cNvPr>
          <p:cNvSpPr/>
          <p:nvPr/>
        </p:nvSpPr>
        <p:spPr>
          <a:xfrm flipH="1">
            <a:off x="6029140" y="4387002"/>
            <a:ext cx="4018701" cy="2377901"/>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4" name="Скругленный прямоугольник 5">
            <a:extLst>
              <a:ext uri="{FF2B5EF4-FFF2-40B4-BE49-F238E27FC236}">
                <a16:creationId xmlns="" xmlns:a16="http://schemas.microsoft.com/office/drawing/2014/main" id="{F437B9D7-52EF-9531-3476-FEEBFDC897AA}"/>
              </a:ext>
            </a:extLst>
          </p:cNvPr>
          <p:cNvSpPr/>
          <p:nvPr/>
        </p:nvSpPr>
        <p:spPr>
          <a:xfrm flipH="1">
            <a:off x="473649" y="4698760"/>
            <a:ext cx="3004457" cy="1480458"/>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 name="Заголовок 1">
            <a:extLst>
              <a:ext uri="{FF2B5EF4-FFF2-40B4-BE49-F238E27FC236}">
                <a16:creationId xmlns="" xmlns:a16="http://schemas.microsoft.com/office/drawing/2014/main" id="{A26B80B2-A597-3E7D-3537-B159D9F9E88B}"/>
              </a:ext>
            </a:extLst>
          </p:cNvPr>
          <p:cNvSpPr>
            <a:spLocks noGrp="1"/>
          </p:cNvSpPr>
          <p:nvPr>
            <p:ph type="title"/>
          </p:nvPr>
        </p:nvSpPr>
        <p:spPr>
          <a:xfrm>
            <a:off x="465045" y="292820"/>
            <a:ext cx="10385868" cy="941161"/>
          </a:xfrm>
        </p:spPr>
        <p:txBody>
          <a:bodyPr>
            <a:noAutofit/>
          </a:bodyPr>
          <a:lstStyle/>
          <a:p>
            <a:r>
              <a:rPr lang="ru-RU" sz="2800" b="1" dirty="0">
                <a:solidFill>
                  <a:srgbClr val="C00000"/>
                </a:solidFill>
                <a:latin typeface="+mn-lt"/>
              </a:rPr>
              <a:t>Документ, подписанный электронной подписью в порядке, установленном законодательством Российской Федерации</a:t>
            </a:r>
            <a:endParaRPr lang="ru-RU" sz="2800" dirty="0"/>
          </a:p>
        </p:txBody>
      </p:sp>
      <p:sp>
        <p:nvSpPr>
          <p:cNvPr id="6" name="TextBox 5">
            <a:extLst>
              <a:ext uri="{FF2B5EF4-FFF2-40B4-BE49-F238E27FC236}">
                <a16:creationId xmlns="" xmlns:a16="http://schemas.microsoft.com/office/drawing/2014/main" id="{2901264A-FF7A-41AC-B0E0-E8A585989E23}"/>
              </a:ext>
            </a:extLst>
          </p:cNvPr>
          <p:cNvSpPr txBox="1"/>
          <p:nvPr/>
        </p:nvSpPr>
        <p:spPr>
          <a:xfrm>
            <a:off x="465045" y="1357361"/>
            <a:ext cx="8475754" cy="492443"/>
          </a:xfrm>
          <a:prstGeom prst="rect">
            <a:avLst/>
          </a:prstGeom>
          <a:noFill/>
        </p:spPr>
        <p:txBody>
          <a:bodyPr wrap="square" rtlCol="0">
            <a:spAutoFit/>
          </a:bodyPr>
          <a:lstStyle/>
          <a:p>
            <a:pPr algn="just"/>
            <a:r>
              <a:rPr lang="ru-RU" sz="1300" b="1" u="sng" dirty="0">
                <a:solidFill>
                  <a:srgbClr val="C00000"/>
                </a:solidFill>
              </a:rPr>
              <a:t>Электронная подпись</a:t>
            </a:r>
            <a:r>
              <a:rPr lang="ru-RU" sz="1300" b="1" dirty="0">
                <a:solidFill>
                  <a:srgbClr val="C00000"/>
                </a:solidFill>
              </a:rPr>
              <a:t> </a:t>
            </a:r>
            <a:r>
              <a:rPr lang="ru-RU" sz="1300" dirty="0"/>
              <a:t>- информация в электронной форме, присоединенная к подписываемому документу или иным образом связанная с ним и позволяющая идентифицировать лицо, подписавшее электронный документ</a:t>
            </a:r>
          </a:p>
        </p:txBody>
      </p:sp>
      <p:pic>
        <p:nvPicPr>
          <p:cNvPr id="17" name="Рисунок 16">
            <a:extLst>
              <a:ext uri="{FF2B5EF4-FFF2-40B4-BE49-F238E27FC236}">
                <a16:creationId xmlns="" xmlns:a16="http://schemas.microsoft.com/office/drawing/2014/main" id="{A29F79C1-B816-5385-D6C8-6DDB334D3701}"/>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pic>
        <p:nvPicPr>
          <p:cNvPr id="3074" name="Picture 2" descr="view image">
            <a:extLst>
              <a:ext uri="{FF2B5EF4-FFF2-40B4-BE49-F238E27FC236}">
                <a16:creationId xmlns="" xmlns:a16="http://schemas.microsoft.com/office/drawing/2014/main" id="{2A0192A0-9584-6BB8-D18B-EA42BD1257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5415" y="-202139"/>
            <a:ext cx="4618553" cy="461855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 xmlns:a16="http://schemas.microsoft.com/office/drawing/2014/main" id="{561CEFA3-AE4C-7946-395C-94834D242525}"/>
              </a:ext>
            </a:extLst>
          </p:cNvPr>
          <p:cNvSpPr txBox="1"/>
          <p:nvPr/>
        </p:nvSpPr>
        <p:spPr>
          <a:xfrm>
            <a:off x="465044" y="1924651"/>
            <a:ext cx="8475755" cy="892552"/>
          </a:xfrm>
          <a:prstGeom prst="rect">
            <a:avLst/>
          </a:prstGeom>
          <a:noFill/>
        </p:spPr>
        <p:txBody>
          <a:bodyPr wrap="square" rtlCol="0">
            <a:spAutoFit/>
          </a:bodyPr>
          <a:lstStyle/>
          <a:p>
            <a:pPr algn="just"/>
            <a:r>
              <a:rPr lang="ru-RU" sz="1300" b="1" u="sng" dirty="0">
                <a:solidFill>
                  <a:srgbClr val="C00000"/>
                </a:solidFill>
              </a:rPr>
              <a:t>Простая электронная подпись</a:t>
            </a:r>
            <a:r>
              <a:rPr lang="ru-RU" sz="1300" dirty="0">
                <a:solidFill>
                  <a:srgbClr val="C00000"/>
                </a:solidFill>
              </a:rPr>
              <a:t> </a:t>
            </a:r>
            <a:r>
              <a:rPr lang="ru-RU" sz="1300" dirty="0"/>
              <a:t>– электронная подпись, которая посредством использования кодов, паролей или иных средств, подтверждает факт формирования электронной подписи определенным лицом (использование простой электронной подписи регламентировано статьей 9 Федерального закона от 6 апреля 2011 г. N 63-ФЗ «Об электронной подписи»</a:t>
            </a:r>
          </a:p>
        </p:txBody>
      </p:sp>
      <p:sp>
        <p:nvSpPr>
          <p:cNvPr id="11" name="Прямоугольник 10">
            <a:extLst>
              <a:ext uri="{FF2B5EF4-FFF2-40B4-BE49-F238E27FC236}">
                <a16:creationId xmlns="" xmlns:a16="http://schemas.microsoft.com/office/drawing/2014/main" id="{6D403125-197F-22FD-2397-CF9EC071CE40}"/>
              </a:ext>
            </a:extLst>
          </p:cNvPr>
          <p:cNvSpPr/>
          <p:nvPr/>
        </p:nvSpPr>
        <p:spPr>
          <a:xfrm>
            <a:off x="465044" y="4753166"/>
            <a:ext cx="2965268" cy="1384995"/>
          </a:xfrm>
          <a:prstGeom prst="rect">
            <a:avLst/>
          </a:prstGeom>
        </p:spPr>
        <p:txBody>
          <a:bodyPr wrap="square">
            <a:spAutoFit/>
          </a:bodyPr>
          <a:lstStyle/>
          <a:p>
            <a:pPr algn="ctr"/>
            <a:r>
              <a:rPr lang="ru-RU" sz="1400" b="1" dirty="0">
                <a:solidFill>
                  <a:srgbClr val="C00000"/>
                </a:solidFill>
              </a:rPr>
              <a:t>Статья 9. Федерального закона от 6 апреля 2011 г. </a:t>
            </a:r>
            <a:r>
              <a:rPr lang="en-US" sz="1400" b="1" dirty="0">
                <a:solidFill>
                  <a:srgbClr val="C00000"/>
                </a:solidFill>
              </a:rPr>
              <a:t>N </a:t>
            </a:r>
            <a:r>
              <a:rPr lang="ru-RU" sz="1400" b="1" dirty="0">
                <a:solidFill>
                  <a:srgbClr val="C00000"/>
                </a:solidFill>
              </a:rPr>
              <a:t>63-ФЗ «Об электронной подписи»</a:t>
            </a:r>
          </a:p>
          <a:p>
            <a:pPr algn="ctr"/>
            <a:endParaRPr lang="ru-RU" sz="1400" b="1" dirty="0">
              <a:solidFill>
                <a:srgbClr val="C00000"/>
              </a:solidFill>
            </a:endParaRPr>
          </a:p>
          <a:p>
            <a:pPr algn="ctr"/>
            <a:r>
              <a:rPr lang="ru-RU" sz="1400" b="1" dirty="0">
                <a:solidFill>
                  <a:srgbClr val="C00000"/>
                </a:solidFill>
              </a:rPr>
              <a:t>Использование простой электронной подписи</a:t>
            </a:r>
          </a:p>
        </p:txBody>
      </p:sp>
      <p:sp>
        <p:nvSpPr>
          <p:cNvPr id="12" name="Прямоугольник 11">
            <a:extLst>
              <a:ext uri="{FF2B5EF4-FFF2-40B4-BE49-F238E27FC236}">
                <a16:creationId xmlns="" xmlns:a16="http://schemas.microsoft.com/office/drawing/2014/main" id="{1A1A9B8A-CAD2-570C-EAD5-2C9CC1C7CAB3}"/>
              </a:ext>
            </a:extLst>
          </p:cNvPr>
          <p:cNvSpPr/>
          <p:nvPr/>
        </p:nvSpPr>
        <p:spPr>
          <a:xfrm>
            <a:off x="2594848" y="3019241"/>
            <a:ext cx="3081867" cy="892552"/>
          </a:xfrm>
          <a:prstGeom prst="rect">
            <a:avLst/>
          </a:prstGeom>
        </p:spPr>
        <p:txBody>
          <a:bodyPr wrap="square">
            <a:spAutoFit/>
          </a:bodyPr>
          <a:lstStyle/>
          <a:p>
            <a:pPr algn="ctr"/>
            <a:r>
              <a:rPr lang="ru-RU" sz="1300" dirty="0"/>
              <a:t>Электронный документ считается подписанным простой электронной подписью при выполнении в том числе одного из следующих условий</a:t>
            </a:r>
            <a:r>
              <a:rPr lang="en-US" sz="1300" dirty="0"/>
              <a:t>:</a:t>
            </a:r>
            <a:endParaRPr lang="ru-RU" sz="1300" dirty="0"/>
          </a:p>
        </p:txBody>
      </p:sp>
      <p:sp>
        <p:nvSpPr>
          <p:cNvPr id="15" name="Прямоугольник 14">
            <a:extLst>
              <a:ext uri="{FF2B5EF4-FFF2-40B4-BE49-F238E27FC236}">
                <a16:creationId xmlns="" xmlns:a16="http://schemas.microsoft.com/office/drawing/2014/main" id="{01C3C4AE-6BD0-5F09-31B6-5C6FA2059849}"/>
              </a:ext>
            </a:extLst>
          </p:cNvPr>
          <p:cNvSpPr/>
          <p:nvPr/>
        </p:nvSpPr>
        <p:spPr>
          <a:xfrm>
            <a:off x="6762239" y="3116442"/>
            <a:ext cx="2695303" cy="692497"/>
          </a:xfrm>
          <a:prstGeom prst="rect">
            <a:avLst/>
          </a:prstGeom>
        </p:spPr>
        <p:txBody>
          <a:bodyPr wrap="square">
            <a:spAutoFit/>
          </a:bodyPr>
          <a:lstStyle/>
          <a:p>
            <a:pPr algn="ctr"/>
            <a:r>
              <a:rPr lang="ru-RU" sz="1300" dirty="0"/>
              <a:t>простая электронная подпись содержится в самом электронном документе</a:t>
            </a:r>
          </a:p>
        </p:txBody>
      </p:sp>
      <p:sp>
        <p:nvSpPr>
          <p:cNvPr id="16" name="Прямоугольник 15">
            <a:extLst>
              <a:ext uri="{FF2B5EF4-FFF2-40B4-BE49-F238E27FC236}">
                <a16:creationId xmlns="" xmlns:a16="http://schemas.microsoft.com/office/drawing/2014/main" id="{62DAA05F-BD3A-70FE-ADBF-3D836A798215}"/>
              </a:ext>
            </a:extLst>
          </p:cNvPr>
          <p:cNvSpPr/>
          <p:nvPr/>
        </p:nvSpPr>
        <p:spPr>
          <a:xfrm>
            <a:off x="6140021" y="4416414"/>
            <a:ext cx="3796937" cy="2292935"/>
          </a:xfrm>
          <a:prstGeom prst="rect">
            <a:avLst/>
          </a:prstGeom>
        </p:spPr>
        <p:txBody>
          <a:bodyPr wrap="square">
            <a:spAutoFit/>
          </a:bodyPr>
          <a:lstStyle/>
          <a:p>
            <a:pPr algn="ctr"/>
            <a:r>
              <a:rPr lang="ru-RU" sz="1300" dirty="0"/>
              <a:t>ключ простой электронной подписи применяется </a:t>
            </a:r>
            <a:endParaRPr lang="en-US" sz="1300" dirty="0"/>
          </a:p>
          <a:p>
            <a:pPr algn="ctr"/>
            <a:r>
              <a:rPr lang="ru-RU" sz="1300" dirty="0"/>
              <a:t>в соответствии с правилами, установленными оператором информационной системы, </a:t>
            </a:r>
            <a:endParaRPr lang="en-US" sz="1300" dirty="0"/>
          </a:p>
          <a:p>
            <a:pPr algn="ctr"/>
            <a:r>
              <a:rPr lang="ru-RU" sz="1300" dirty="0"/>
              <a:t>с использованием которой</a:t>
            </a:r>
            <a:endParaRPr lang="en-US" sz="1300" dirty="0"/>
          </a:p>
          <a:p>
            <a:pPr algn="ctr"/>
            <a:r>
              <a:rPr lang="ru-RU" sz="1300" dirty="0"/>
              <a:t> осуществляются создание и (или) отправка электронного документа, </a:t>
            </a:r>
            <a:endParaRPr lang="en-US" sz="1300" dirty="0"/>
          </a:p>
          <a:p>
            <a:pPr algn="ctr"/>
            <a:r>
              <a:rPr lang="ru-RU" sz="1300" dirty="0"/>
              <a:t>и в созданном и (или) отправленном электронном документе </a:t>
            </a:r>
            <a:endParaRPr lang="en-US" sz="1300" dirty="0"/>
          </a:p>
          <a:p>
            <a:pPr algn="ctr"/>
            <a:r>
              <a:rPr lang="ru-RU" sz="1300" dirty="0"/>
              <a:t>содержится информация, указывающая на лицо, от имени которого был создан и (или) отправлен электронный документ.</a:t>
            </a:r>
          </a:p>
        </p:txBody>
      </p:sp>
    </p:spTree>
    <p:extLst>
      <p:ext uri="{BB962C8B-B14F-4D97-AF65-F5344CB8AC3E}">
        <p14:creationId xmlns:p14="http://schemas.microsoft.com/office/powerpoint/2010/main" val="67539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85009706-84E8-C440-F9E7-ECC470BC9633}"/>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6">
            <a:extLst>
              <a:ext uri="{FF2B5EF4-FFF2-40B4-BE49-F238E27FC236}">
                <a16:creationId xmlns="" xmlns:a16="http://schemas.microsoft.com/office/drawing/2014/main" id="{1E6EFC91-CD8B-3A44-88DE-A6879A56A15D}"/>
              </a:ext>
            </a:extLst>
          </p:cNvPr>
          <p:cNvSpPr/>
          <p:nvPr/>
        </p:nvSpPr>
        <p:spPr>
          <a:xfrm>
            <a:off x="312055" y="216579"/>
            <a:ext cx="11371945" cy="6561591"/>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2" name="Заголовок 1"/>
          <p:cNvSpPr>
            <a:spLocks noGrp="1"/>
          </p:cNvSpPr>
          <p:nvPr>
            <p:ph type="title"/>
          </p:nvPr>
        </p:nvSpPr>
        <p:spPr>
          <a:xfrm>
            <a:off x="541563" y="438788"/>
            <a:ext cx="10515600" cy="941161"/>
          </a:xfrm>
        </p:spPr>
        <p:txBody>
          <a:bodyPr>
            <a:noAutofit/>
          </a:bodyPr>
          <a:lstStyle/>
          <a:p>
            <a:r>
              <a:rPr lang="ru-RU" sz="2800" b="1" dirty="0">
                <a:solidFill>
                  <a:srgbClr val="C00000"/>
                </a:solidFill>
                <a:latin typeface="+mn-lt"/>
              </a:rPr>
              <a:t>Федеральный закон от 6 апреля 2011 г. N 63-ФЗ "Об электронной подписи" (с изменениями и дополнениями)</a:t>
            </a:r>
            <a:endParaRPr lang="ru-RU" sz="2800" dirty="0"/>
          </a:p>
        </p:txBody>
      </p:sp>
      <p:sp>
        <p:nvSpPr>
          <p:cNvPr id="3" name="Объект 2"/>
          <p:cNvSpPr>
            <a:spLocks noGrp="1"/>
          </p:cNvSpPr>
          <p:nvPr>
            <p:ph idx="1"/>
          </p:nvPr>
        </p:nvSpPr>
        <p:spPr>
          <a:xfrm>
            <a:off x="541563" y="1379949"/>
            <a:ext cx="10823123" cy="4941022"/>
          </a:xfrm>
        </p:spPr>
        <p:txBody>
          <a:bodyPr>
            <a:noAutofit/>
          </a:bodyPr>
          <a:lstStyle/>
          <a:p>
            <a:pPr marL="0" indent="0">
              <a:lnSpc>
                <a:spcPct val="100000"/>
              </a:lnSpc>
              <a:spcBef>
                <a:spcPts val="0"/>
              </a:spcBef>
              <a:buNone/>
            </a:pPr>
            <a:r>
              <a:rPr lang="ru-RU" sz="1600" b="1" dirty="0"/>
              <a:t>Статья 9. Использование простой электронной подписи</a:t>
            </a:r>
          </a:p>
          <a:p>
            <a:pPr marL="0" indent="0">
              <a:lnSpc>
                <a:spcPct val="100000"/>
              </a:lnSpc>
              <a:spcBef>
                <a:spcPts val="0"/>
              </a:spcBef>
              <a:buNone/>
            </a:pPr>
            <a:endParaRPr lang="ru-RU" sz="1600" dirty="0"/>
          </a:p>
          <a:p>
            <a:pPr marL="0" indent="0">
              <a:lnSpc>
                <a:spcPct val="100000"/>
              </a:lnSpc>
              <a:spcBef>
                <a:spcPts val="0"/>
              </a:spcBef>
              <a:buNone/>
            </a:pPr>
            <a:r>
              <a:rPr lang="ru-RU" sz="1600" dirty="0"/>
              <a:t>1. Электронный документ считается подписанным простой электронной подписью при выполнении в том числе одного из следующих условий:</a:t>
            </a:r>
          </a:p>
          <a:p>
            <a:pPr marL="0" indent="0">
              <a:lnSpc>
                <a:spcPct val="100000"/>
              </a:lnSpc>
              <a:spcBef>
                <a:spcPts val="0"/>
              </a:spcBef>
              <a:buNone/>
            </a:pPr>
            <a:r>
              <a:rPr lang="ru-RU" sz="1600" dirty="0"/>
              <a:t>1) простая </a:t>
            </a:r>
            <a:r>
              <a:rPr lang="ru-RU" sz="1600" dirty="0">
                <a:hlinkClick r:id="rId2"/>
              </a:rPr>
              <a:t>электронная подпись</a:t>
            </a:r>
            <a:r>
              <a:rPr lang="ru-RU" sz="1600" dirty="0"/>
              <a:t> содержится в самом электронном документе;</a:t>
            </a:r>
          </a:p>
          <a:p>
            <a:pPr marL="0" indent="0">
              <a:lnSpc>
                <a:spcPct val="100000"/>
              </a:lnSpc>
              <a:spcBef>
                <a:spcPts val="0"/>
              </a:spcBef>
              <a:buNone/>
            </a:pPr>
            <a:r>
              <a:rPr lang="ru-RU" sz="1600" dirty="0"/>
              <a:t>2) ключ простой электронной подписи применяется в соответствии с правилами, установленными оператором информационной системы, с использованием которой осуществляются создание и (или) отправка электронного документа, и в созданном и (или) отправленном электронном документе содержится информация, указывающая на лицо, от имени которого был создан и (или) отправлен электронный документ.</a:t>
            </a:r>
          </a:p>
          <a:p>
            <a:pPr marL="0" indent="0">
              <a:lnSpc>
                <a:spcPct val="100000"/>
              </a:lnSpc>
              <a:spcBef>
                <a:spcPts val="0"/>
              </a:spcBef>
              <a:buNone/>
            </a:pPr>
            <a:r>
              <a:rPr lang="ru-RU" sz="1600" dirty="0"/>
              <a:t>2. Нормативные правовые акты и (или) соглашения между участниками электронного взаимодействия, устанавливающие случаи признания электронных документов, подписанных простой электронной подписью, равнозначными документам на бумажных носителях, подписанным собственноручной подписью, должны предусматривать, в частности:</a:t>
            </a:r>
          </a:p>
          <a:p>
            <a:pPr marL="0" indent="0">
              <a:lnSpc>
                <a:spcPct val="100000"/>
              </a:lnSpc>
              <a:spcBef>
                <a:spcPts val="0"/>
              </a:spcBef>
              <a:buNone/>
            </a:pPr>
            <a:r>
              <a:rPr lang="ru-RU" sz="1600" dirty="0"/>
              <a:t>1) правила определения лица, подписывающего электронный документ, по его простой электронной подписи;</a:t>
            </a:r>
          </a:p>
          <a:p>
            <a:pPr marL="0" indent="0">
              <a:lnSpc>
                <a:spcPct val="100000"/>
              </a:lnSpc>
              <a:spcBef>
                <a:spcPts val="0"/>
              </a:spcBef>
              <a:buNone/>
            </a:pPr>
            <a:r>
              <a:rPr lang="ru-RU" sz="1600" dirty="0"/>
              <a:t>2) обязанность лица, создающего и (или) использующего ключ простой электронной подписи, соблюдать его конфиденциальность.</a:t>
            </a:r>
          </a:p>
          <a:p>
            <a:pPr marL="0" indent="0">
              <a:lnSpc>
                <a:spcPct val="100000"/>
              </a:lnSpc>
              <a:spcBef>
                <a:spcPts val="0"/>
              </a:spcBef>
              <a:buNone/>
            </a:pPr>
            <a:r>
              <a:rPr lang="ru-RU" sz="1600" dirty="0"/>
              <a:t>3. К отношениям, связанным с использованием простой электронной подписи, в том числе с созданием и использованием ключа простой электронной подписи, не применяются правила, установленные </a:t>
            </a:r>
            <a:r>
              <a:rPr lang="ru-RU" sz="1600" dirty="0">
                <a:hlinkClick r:id="rId3"/>
              </a:rPr>
              <a:t>статьями 10-18</a:t>
            </a:r>
            <a:r>
              <a:rPr lang="ru-RU" sz="1600" dirty="0"/>
              <a:t> настоящего Федерального закона.</a:t>
            </a:r>
          </a:p>
          <a:p>
            <a:pPr marL="0" indent="0">
              <a:lnSpc>
                <a:spcPct val="100000"/>
              </a:lnSpc>
              <a:spcBef>
                <a:spcPts val="0"/>
              </a:spcBef>
              <a:buNone/>
            </a:pPr>
            <a:r>
              <a:rPr lang="ru-RU" sz="1600" dirty="0"/>
              <a:t>4. Использование простой электронной подписи для подписания электронных документов, содержащих сведения, составляющие государственную тайну, или в информационной системе, содержащей сведения, составляющие государственную тайну, не допускается.</a:t>
            </a:r>
          </a:p>
        </p:txBody>
      </p:sp>
      <p:pic>
        <p:nvPicPr>
          <p:cNvPr id="7" name="Picture 2" descr="view image">
            <a:extLst>
              <a:ext uri="{FF2B5EF4-FFF2-40B4-BE49-F238E27FC236}">
                <a16:creationId xmlns="" xmlns:a16="http://schemas.microsoft.com/office/drawing/2014/main" id="{E42794E1-EAF5-6D70-06A3-E6CD6F2EB85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43747" y="4932274"/>
            <a:ext cx="2280506" cy="2337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1193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EE6301E5-774C-7E6D-4441-C562D5BC598B}"/>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6">
            <a:extLst>
              <a:ext uri="{FF2B5EF4-FFF2-40B4-BE49-F238E27FC236}">
                <a16:creationId xmlns="" xmlns:a16="http://schemas.microsoft.com/office/drawing/2014/main" id="{5B5D5E87-8118-11B1-14D9-1EDBD4C5CD1E}"/>
              </a:ext>
            </a:extLst>
          </p:cNvPr>
          <p:cNvSpPr/>
          <p:nvPr/>
        </p:nvSpPr>
        <p:spPr>
          <a:xfrm>
            <a:off x="420914" y="638629"/>
            <a:ext cx="11402785" cy="536908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2" name="Заголовок 1"/>
          <p:cNvSpPr>
            <a:spLocks noGrp="1"/>
          </p:cNvSpPr>
          <p:nvPr>
            <p:ph type="title"/>
          </p:nvPr>
        </p:nvSpPr>
        <p:spPr>
          <a:xfrm>
            <a:off x="838200" y="850291"/>
            <a:ext cx="10515600" cy="941161"/>
          </a:xfrm>
        </p:spPr>
        <p:txBody>
          <a:bodyPr>
            <a:normAutofit/>
          </a:bodyPr>
          <a:lstStyle/>
          <a:p>
            <a:r>
              <a:rPr lang="ru-RU" sz="2800" b="1" dirty="0">
                <a:solidFill>
                  <a:srgbClr val="C00000"/>
                </a:solidFill>
                <a:latin typeface="+mn-lt"/>
              </a:rPr>
              <a:t>Статья 29. Информационная открытость образовательной организации</a:t>
            </a:r>
          </a:p>
        </p:txBody>
      </p:sp>
      <p:sp>
        <p:nvSpPr>
          <p:cNvPr id="3" name="Объект 2"/>
          <p:cNvSpPr>
            <a:spLocks noGrp="1"/>
          </p:cNvSpPr>
          <p:nvPr>
            <p:ph idx="1"/>
          </p:nvPr>
        </p:nvSpPr>
        <p:spPr>
          <a:xfrm>
            <a:off x="838200" y="2003114"/>
            <a:ext cx="10515600" cy="4144963"/>
          </a:xfrm>
        </p:spPr>
        <p:txBody>
          <a:bodyPr>
            <a:normAutofit/>
          </a:bodyPr>
          <a:lstStyle/>
          <a:p>
            <a:pPr marL="0" indent="0">
              <a:lnSpc>
                <a:spcPct val="100000"/>
              </a:lnSpc>
              <a:buNone/>
            </a:pPr>
            <a:r>
              <a:rPr lang="ru-RU" sz="1800" dirty="0"/>
              <a:t>3. Информация и документы, указанные в части 2 настоящей статьи, если они в соответствии с законодательством Российской Федерации не отнесены к сведениям, составляющим государственную и иную охраняемую законом тайну, </a:t>
            </a:r>
            <a:r>
              <a:rPr lang="ru-RU" sz="1800" dirty="0">
                <a:solidFill>
                  <a:srgbClr val="FF0000"/>
                </a:solidFill>
              </a:rPr>
              <a:t>подлежат размещению на официальном сайте образовательной организации в сети "Интернет" и обновлению в течение десяти рабочих дней со дня их создания, получения или внесения в них соответствующих изменений.</a:t>
            </a:r>
            <a:r>
              <a:rPr lang="ru-RU" sz="1800" dirty="0"/>
              <a:t> Порядок размещения на официальном сайте образовательной организации в сети "Интернет" и обновления информации об образовательной организации, в том числе ее содержание и форма ее предоставления, устанавливается Правительством Российской Федерации. Требования к структуре официального сайта образовательной организации в сети "Интернет" и формату представления информации, указанной в части 2 настоящей статьи, устанавливаются федеральным органом исполнительной власти, осуществляющим функции по контролю и надзору в сфере образования.</a:t>
            </a:r>
          </a:p>
          <a:p>
            <a:pPr marL="0" indent="0">
              <a:lnSpc>
                <a:spcPct val="100000"/>
              </a:lnSpc>
              <a:buNone/>
            </a:pPr>
            <a:r>
              <a:rPr lang="ru-RU" sz="1800" dirty="0"/>
              <a:t>(в ред. Федерального закона от 13.06.2023 N 251-Ф)</a:t>
            </a:r>
          </a:p>
        </p:txBody>
      </p:sp>
      <p:pic>
        <p:nvPicPr>
          <p:cNvPr id="8" name="Picture 4" descr="查看图片">
            <a:extLst>
              <a:ext uri="{FF2B5EF4-FFF2-40B4-BE49-F238E27FC236}">
                <a16:creationId xmlns="" xmlns:a16="http://schemas.microsoft.com/office/drawing/2014/main" id="{2BC0467F-AC61-2AA5-D1B1-BF9FE516AA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6474" y="4826687"/>
            <a:ext cx="1927225" cy="1927225"/>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 xmlns:a16="http://schemas.microsoft.com/office/drawing/2014/main" id="{A29F79C1-B816-5385-D6C8-6DDB334D3701}"/>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8670078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D360E630-FAD1-BC41-8180-9729F8FD15C8}"/>
              </a:ext>
            </a:extLst>
          </p:cNvPr>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кругленный прямоугольник 6">
            <a:extLst>
              <a:ext uri="{FF2B5EF4-FFF2-40B4-BE49-F238E27FC236}">
                <a16:creationId xmlns="" xmlns:a16="http://schemas.microsoft.com/office/drawing/2014/main" id="{B0B8A085-D284-4FDC-B799-5F52439F6442}"/>
              </a:ext>
            </a:extLst>
          </p:cNvPr>
          <p:cNvSpPr/>
          <p:nvPr/>
        </p:nvSpPr>
        <p:spPr>
          <a:xfrm>
            <a:off x="420914" y="638629"/>
            <a:ext cx="11402785" cy="5369080"/>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 name="Объект 2"/>
          <p:cNvSpPr>
            <a:spLocks noGrp="1"/>
          </p:cNvSpPr>
          <p:nvPr>
            <p:ph idx="1"/>
          </p:nvPr>
        </p:nvSpPr>
        <p:spPr>
          <a:xfrm>
            <a:off x="838200" y="2115378"/>
            <a:ext cx="10515600" cy="3674922"/>
          </a:xfrm>
        </p:spPr>
        <p:txBody>
          <a:bodyPr>
            <a:normAutofit/>
          </a:bodyPr>
          <a:lstStyle/>
          <a:p>
            <a:pPr marL="0" indent="0" algn="just">
              <a:lnSpc>
                <a:spcPct val="100000"/>
              </a:lnSpc>
              <a:buNone/>
            </a:pPr>
            <a:r>
              <a:rPr lang="ru-RU" sz="1800" dirty="0"/>
              <a:t>4. Информация и документы о деятельности образовательной организации, не указанные в части 2 настоящей статьи, </a:t>
            </a:r>
            <a:r>
              <a:rPr lang="ru-RU" sz="1800" dirty="0">
                <a:solidFill>
                  <a:srgbClr val="FF0000"/>
                </a:solidFill>
              </a:rPr>
              <a:t>представляются руководителем (заместителем руководителя) образовательной организации по обращению гражданина либо должностного лица государственного органа или органа местного самоуправления в случаях и порядке, предусмотренных законодательством Российской Федерации. Представление информации организациям о деятельности государственной или муниципальной образовательной организации осуществляется учредителем такой организации.</a:t>
            </a:r>
          </a:p>
          <a:p>
            <a:pPr marL="0" indent="0" algn="just">
              <a:lnSpc>
                <a:spcPct val="100000"/>
              </a:lnSpc>
              <a:buNone/>
            </a:pPr>
            <a:r>
              <a:rPr lang="ru-RU" sz="1800" dirty="0"/>
              <a:t>(часть 4 введена Федеральным законом от 14.07.2022 N 298-ФЗ)</a:t>
            </a:r>
          </a:p>
          <a:p>
            <a:pPr>
              <a:lnSpc>
                <a:spcPct val="100000"/>
              </a:lnSpc>
            </a:pPr>
            <a:endParaRPr lang="ru-RU" sz="1800" dirty="0"/>
          </a:p>
        </p:txBody>
      </p:sp>
      <p:sp>
        <p:nvSpPr>
          <p:cNvPr id="10" name="Заголовок 1">
            <a:extLst>
              <a:ext uri="{FF2B5EF4-FFF2-40B4-BE49-F238E27FC236}">
                <a16:creationId xmlns="" xmlns:a16="http://schemas.microsoft.com/office/drawing/2014/main" id="{EA2D0806-D606-5346-5375-1F3A73488D4A}"/>
              </a:ext>
            </a:extLst>
          </p:cNvPr>
          <p:cNvSpPr>
            <a:spLocks noGrp="1"/>
          </p:cNvSpPr>
          <p:nvPr>
            <p:ph type="title"/>
          </p:nvPr>
        </p:nvSpPr>
        <p:spPr>
          <a:xfrm>
            <a:off x="838200" y="850291"/>
            <a:ext cx="10515600" cy="941161"/>
          </a:xfrm>
        </p:spPr>
        <p:txBody>
          <a:bodyPr>
            <a:normAutofit/>
          </a:bodyPr>
          <a:lstStyle/>
          <a:p>
            <a:r>
              <a:rPr lang="ru-RU" sz="2800" b="1" dirty="0">
                <a:solidFill>
                  <a:srgbClr val="C00000"/>
                </a:solidFill>
                <a:latin typeface="+mn-lt"/>
              </a:rPr>
              <a:t>Статья 29. Информационная открытость образовательной организации</a:t>
            </a:r>
          </a:p>
        </p:txBody>
      </p:sp>
      <p:pic>
        <p:nvPicPr>
          <p:cNvPr id="11" name="Picture 4" descr="查看图片">
            <a:extLst>
              <a:ext uri="{FF2B5EF4-FFF2-40B4-BE49-F238E27FC236}">
                <a16:creationId xmlns="" xmlns:a16="http://schemas.microsoft.com/office/drawing/2014/main" id="{F06AD12E-193F-9EBF-AE2D-F1955C2F0FF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6474" y="4826687"/>
            <a:ext cx="1927225" cy="1927225"/>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 xmlns:a16="http://schemas.microsoft.com/office/drawing/2014/main" id="{A29F79C1-B816-5385-D6C8-6DDB334D3701}"/>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711745" y="-80682"/>
            <a:ext cx="1310080" cy="835269"/>
          </a:xfrm>
          <a:prstGeom prst="rect">
            <a:avLst/>
          </a:prstGeom>
        </p:spPr>
      </p:pic>
    </p:spTree>
    <p:extLst>
      <p:ext uri="{BB962C8B-B14F-4D97-AF65-F5344CB8AC3E}">
        <p14:creationId xmlns:p14="http://schemas.microsoft.com/office/powerpoint/2010/main" val="27611214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917979"/>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кругленный прямоугольник 6"/>
          <p:cNvSpPr/>
          <p:nvPr/>
        </p:nvSpPr>
        <p:spPr>
          <a:xfrm>
            <a:off x="326570" y="106136"/>
            <a:ext cx="11497129" cy="6811843"/>
          </a:xfrm>
          <a:prstGeom prst="roundRect">
            <a:avLst>
              <a:gd name="adj" fmla="val 6926"/>
            </a:avLst>
          </a:prstGeom>
          <a:solidFill>
            <a:schemeClr val="bg1"/>
          </a:solidFill>
          <a:ln>
            <a:noFill/>
          </a:ln>
          <a:effectLst>
            <a:outerShdw blurRad="355600" dist="38100" dir="5400000" sx="101000" sy="101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8194" name="Picture 2" descr="view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9728" y="4738663"/>
            <a:ext cx="2808121" cy="2119337"/>
          </a:xfrm>
          <a:prstGeom prst="rect">
            <a:avLst/>
          </a:prstGeom>
          <a:noFill/>
          <a:extLst>
            <a:ext uri="{909E8E84-426E-40DD-AFC4-6F175D3DCCD1}">
              <a14:hiddenFill xmlns:a14="http://schemas.microsoft.com/office/drawing/2010/main">
                <a:solidFill>
                  <a:srgbClr val="FFFFFF"/>
                </a:solidFill>
              </a14:hiddenFill>
            </a:ext>
          </a:extLst>
        </p:spPr>
      </p:pic>
      <p:sp>
        <p:nvSpPr>
          <p:cNvPr id="2" name="Объект 1"/>
          <p:cNvSpPr>
            <a:spLocks noGrp="1"/>
          </p:cNvSpPr>
          <p:nvPr>
            <p:ph idx="1"/>
          </p:nvPr>
        </p:nvSpPr>
        <p:spPr>
          <a:xfrm>
            <a:off x="698500" y="1409801"/>
            <a:ext cx="10515600" cy="4756113"/>
          </a:xfrm>
        </p:spPr>
        <p:txBody>
          <a:bodyPr>
            <a:noAutofit/>
          </a:bodyPr>
          <a:lstStyle/>
          <a:p>
            <a:pPr marL="0" indent="0">
              <a:lnSpc>
                <a:spcPct val="120000"/>
              </a:lnSpc>
              <a:buNone/>
            </a:pPr>
            <a:r>
              <a:rPr lang="ru-RU" sz="1800" dirty="0">
                <a:latin typeface="+mn-lt"/>
                <a:cs typeface="Arial" panose="020B0604020202020204" pitchFamily="34" charset="0"/>
              </a:rPr>
              <a:t>Мониторинг проводится с 1 июня по 14 ноября по показателям, указанным в приложении к Приказу </a:t>
            </a:r>
            <a:r>
              <a:rPr lang="ru-RU" sz="1800" dirty="0" err="1">
                <a:latin typeface="+mn-lt"/>
                <a:cs typeface="Arial" panose="020B0604020202020204" pitchFamily="34" charset="0"/>
              </a:rPr>
              <a:t>Рособрнадзора</a:t>
            </a:r>
            <a:r>
              <a:rPr lang="ru-RU" sz="1800" dirty="0">
                <a:latin typeface="+mn-lt"/>
                <a:cs typeface="Arial" panose="020B0604020202020204" pitchFamily="34" charset="0"/>
              </a:rPr>
              <a:t> №796 от 10.06.2019 «Об установлении процедуры, сроков проведения и показателей мониторинга системы образования Федеральной службой по надзору в сфере образования и науки». </a:t>
            </a:r>
          </a:p>
          <a:p>
            <a:pPr marL="0" indent="0">
              <a:lnSpc>
                <a:spcPct val="120000"/>
              </a:lnSpc>
              <a:buNone/>
            </a:pPr>
            <a:r>
              <a:rPr lang="ru-RU" sz="1800" b="1" dirty="0">
                <a:solidFill>
                  <a:srgbClr val="C00000"/>
                </a:solidFill>
                <a:latin typeface="+mn-lt"/>
                <a:cs typeface="Arial" panose="020B0604020202020204" pitchFamily="34" charset="0"/>
              </a:rPr>
              <a:t>С 01.09.2024 вступает в силу Приказ </a:t>
            </a:r>
            <a:r>
              <a:rPr lang="ru-RU" sz="1800" b="1" dirty="0" err="1">
                <a:solidFill>
                  <a:srgbClr val="C00000"/>
                </a:solidFill>
                <a:latin typeface="+mn-lt"/>
                <a:cs typeface="Arial" panose="020B0604020202020204" pitchFamily="34" charset="0"/>
              </a:rPr>
              <a:t>Рособрнадзора</a:t>
            </a:r>
            <a:r>
              <a:rPr lang="ru-RU" sz="1800" b="1" dirty="0">
                <a:solidFill>
                  <a:srgbClr val="C00000"/>
                </a:solidFill>
                <a:latin typeface="+mn-lt"/>
                <a:cs typeface="Arial" panose="020B0604020202020204" pitchFamily="34" charset="0"/>
              </a:rPr>
              <a:t> №1493.</a:t>
            </a:r>
          </a:p>
          <a:p>
            <a:pPr>
              <a:lnSpc>
                <a:spcPct val="120000"/>
              </a:lnSpc>
            </a:pPr>
            <a:r>
              <a:rPr lang="ru-RU" sz="1800" b="1" dirty="0">
                <a:solidFill>
                  <a:srgbClr val="C00000"/>
                </a:solidFill>
                <a:latin typeface="+mn-lt"/>
                <a:cs typeface="Arial" panose="020B0604020202020204" pitchFamily="34" charset="0"/>
              </a:rPr>
              <a:t>1 июня – 20 июня </a:t>
            </a:r>
            <a:r>
              <a:rPr lang="ru-RU" sz="1800" dirty="0">
                <a:latin typeface="+mn-lt"/>
                <a:cs typeface="Arial" panose="020B0604020202020204" pitchFamily="34" charset="0"/>
              </a:rPr>
              <a:t>и </a:t>
            </a:r>
            <a:r>
              <a:rPr lang="ru-RU" sz="1800" b="1" dirty="0">
                <a:solidFill>
                  <a:srgbClr val="C00000"/>
                </a:solidFill>
                <a:latin typeface="+mn-lt"/>
                <a:cs typeface="Arial" panose="020B0604020202020204" pitchFamily="34" charset="0"/>
              </a:rPr>
              <a:t>1 октября – 20 октября</a:t>
            </a:r>
            <a:r>
              <a:rPr lang="ru-RU" sz="1800" dirty="0">
                <a:latin typeface="+mn-lt"/>
                <a:cs typeface="Arial" panose="020B0604020202020204" pitchFamily="34" charset="0"/>
              </a:rPr>
              <a:t>: Мониторинг ОВЗ (показатели, указанные в подпункте 1.12 пункта 1 приложения к приказу №796 </a:t>
            </a:r>
            <a:r>
              <a:rPr lang="ru-RU" sz="1800" dirty="0" err="1">
                <a:latin typeface="+mn-lt"/>
                <a:cs typeface="Arial" panose="020B0604020202020204" pitchFamily="34" charset="0"/>
              </a:rPr>
              <a:t>Рособрнадзора</a:t>
            </a:r>
            <a:r>
              <a:rPr lang="ru-RU" sz="1800" dirty="0">
                <a:latin typeface="+mn-lt"/>
                <a:cs typeface="Arial" panose="020B0604020202020204" pitchFamily="34" charset="0"/>
              </a:rPr>
              <a:t>).</a:t>
            </a:r>
          </a:p>
          <a:p>
            <a:pPr>
              <a:lnSpc>
                <a:spcPct val="120000"/>
              </a:lnSpc>
            </a:pPr>
            <a:r>
              <a:rPr lang="ru-RU" sz="1800" b="1" dirty="0">
                <a:solidFill>
                  <a:srgbClr val="C00000"/>
                </a:solidFill>
                <a:latin typeface="+mn-lt"/>
                <a:cs typeface="Arial" panose="020B0604020202020204" pitchFamily="34" charset="0"/>
              </a:rPr>
              <a:t>1 июля – 10 октября</a:t>
            </a:r>
            <a:r>
              <a:rPr lang="ru-RU" sz="1800" dirty="0">
                <a:latin typeface="+mn-lt"/>
                <a:cs typeface="Arial" panose="020B0604020202020204" pitchFamily="34" charset="0"/>
              </a:rPr>
              <a:t>: проверка раздела «Сведения об образовательной организации». Учитывая, что Приказ </a:t>
            </a:r>
            <a:r>
              <a:rPr lang="ru-RU" sz="1800" dirty="0" err="1">
                <a:latin typeface="+mn-lt"/>
                <a:cs typeface="Arial" panose="020B0604020202020204" pitchFamily="34" charset="0"/>
              </a:rPr>
              <a:t>Рособрнадзора</a:t>
            </a:r>
            <a:r>
              <a:rPr lang="ru-RU" sz="1800" dirty="0">
                <a:latin typeface="+mn-lt"/>
                <a:cs typeface="Arial" panose="020B0604020202020204" pitchFamily="34" charset="0"/>
              </a:rPr>
              <a:t> № 1493 вступает в силу с 01.09.2024, проверка будет разделена </a:t>
            </a:r>
            <a:r>
              <a:rPr lang="ru-RU" sz="1800" b="1" dirty="0">
                <a:solidFill>
                  <a:srgbClr val="C00000"/>
                </a:solidFill>
                <a:latin typeface="+mn-lt"/>
                <a:cs typeface="Arial" panose="020B0604020202020204" pitchFamily="34" charset="0"/>
              </a:rPr>
              <a:t>на 2 этапа</a:t>
            </a:r>
            <a:r>
              <a:rPr lang="ru-RU" sz="1800" dirty="0">
                <a:solidFill>
                  <a:srgbClr val="C00000"/>
                </a:solidFill>
                <a:latin typeface="+mn-lt"/>
                <a:cs typeface="Arial" panose="020B0604020202020204" pitchFamily="34" charset="0"/>
              </a:rPr>
              <a:t>. </a:t>
            </a:r>
            <a:r>
              <a:rPr lang="ru-RU" sz="1800" dirty="0">
                <a:latin typeface="+mn-lt"/>
                <a:cs typeface="Arial" panose="020B0604020202020204" pitchFamily="34" charset="0"/>
              </a:rPr>
              <a:t>Часть показателей, требования к которым остались неизменными, будет проверена </a:t>
            </a:r>
            <a:r>
              <a:rPr lang="ru-RU" sz="1800" b="1" dirty="0">
                <a:solidFill>
                  <a:srgbClr val="C00000"/>
                </a:solidFill>
                <a:latin typeface="+mn-lt"/>
                <a:cs typeface="Arial" panose="020B0604020202020204" pitchFamily="34" charset="0"/>
              </a:rPr>
              <a:t>до 10 сентября</a:t>
            </a:r>
            <a:r>
              <a:rPr lang="ru-RU" sz="1800" dirty="0">
                <a:solidFill>
                  <a:srgbClr val="C00000"/>
                </a:solidFill>
                <a:latin typeface="+mn-lt"/>
                <a:cs typeface="Arial" panose="020B0604020202020204" pitchFamily="34" charset="0"/>
              </a:rPr>
              <a:t>. </a:t>
            </a:r>
            <a:r>
              <a:rPr lang="ru-RU" sz="1800" dirty="0">
                <a:latin typeface="+mn-lt"/>
                <a:cs typeface="Arial" panose="020B0604020202020204" pitchFamily="34" charset="0"/>
              </a:rPr>
              <a:t>Показатели, которых коснулись изменения в приказе </a:t>
            </a:r>
            <a:r>
              <a:rPr lang="en-US" sz="1800" dirty="0">
                <a:latin typeface="+mn-lt"/>
                <a:cs typeface="Arial" panose="020B0604020202020204" pitchFamily="34" charset="0"/>
              </a:rPr>
              <a:t/>
            </a:r>
            <a:br>
              <a:rPr lang="en-US" sz="1800" dirty="0">
                <a:latin typeface="+mn-lt"/>
                <a:cs typeface="Arial" panose="020B0604020202020204" pitchFamily="34" charset="0"/>
              </a:rPr>
            </a:br>
            <a:r>
              <a:rPr lang="ru-RU" sz="1800" dirty="0">
                <a:latin typeface="+mn-lt"/>
                <a:cs typeface="Arial" panose="020B0604020202020204" pitchFamily="34" charset="0"/>
              </a:rPr>
              <a:t>№ 1493, будут проверены </a:t>
            </a:r>
            <a:r>
              <a:rPr lang="ru-RU" sz="1800" b="1" dirty="0">
                <a:solidFill>
                  <a:srgbClr val="C00000"/>
                </a:solidFill>
                <a:latin typeface="+mn-lt"/>
                <a:cs typeface="Arial" panose="020B0604020202020204" pitchFamily="34" charset="0"/>
              </a:rPr>
              <a:t>с 11 сентября до 10 октября</a:t>
            </a:r>
            <a:r>
              <a:rPr lang="ru-RU" sz="1800" dirty="0">
                <a:solidFill>
                  <a:srgbClr val="C00000"/>
                </a:solidFill>
                <a:latin typeface="+mn-lt"/>
                <a:cs typeface="Arial" panose="020B0604020202020204" pitchFamily="34" charset="0"/>
              </a:rPr>
              <a:t>.</a:t>
            </a:r>
          </a:p>
        </p:txBody>
      </p:sp>
      <p:sp>
        <p:nvSpPr>
          <p:cNvPr id="6" name="Заголовок 1"/>
          <p:cNvSpPr>
            <a:spLocks noGrp="1"/>
          </p:cNvSpPr>
          <p:nvPr>
            <p:ph type="title"/>
          </p:nvPr>
        </p:nvSpPr>
        <p:spPr>
          <a:xfrm>
            <a:off x="698500" y="106136"/>
            <a:ext cx="10515600" cy="1325563"/>
          </a:xfrm>
        </p:spPr>
        <p:txBody>
          <a:bodyPr/>
          <a:lstStyle/>
          <a:p>
            <a:r>
              <a:rPr lang="ru-RU" b="1" dirty="0">
                <a:solidFill>
                  <a:srgbClr val="C00000"/>
                </a:solidFill>
                <a:latin typeface="+mn-lt"/>
                <a:cs typeface="Arial" panose="020B0604020202020204" pitchFamily="34" charset="0"/>
              </a:rPr>
              <a:t>Сроки проведения мониторинга</a:t>
            </a:r>
            <a:r>
              <a:rPr lang="en-US" b="1" dirty="0">
                <a:solidFill>
                  <a:srgbClr val="C00000"/>
                </a:solidFill>
                <a:latin typeface="+mn-lt"/>
                <a:cs typeface="Arial" panose="020B0604020202020204" pitchFamily="34" charset="0"/>
              </a:rPr>
              <a:t> </a:t>
            </a:r>
            <a:r>
              <a:rPr lang="ru-RU" b="1" dirty="0">
                <a:solidFill>
                  <a:srgbClr val="C00000"/>
                </a:solidFill>
                <a:latin typeface="+mn-lt"/>
                <a:cs typeface="Arial" panose="020B0604020202020204" pitchFamily="34" charset="0"/>
              </a:rPr>
              <a:t>и этапы:</a:t>
            </a:r>
          </a:p>
        </p:txBody>
      </p:sp>
    </p:spTree>
    <p:extLst>
      <p:ext uri="{BB962C8B-B14F-4D97-AF65-F5344CB8AC3E}">
        <p14:creationId xmlns:p14="http://schemas.microsoft.com/office/powerpoint/2010/main" val="149518188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6792</Words>
  <Application>Microsoft Office PowerPoint</Application>
  <PresentationFormat>Широкоэкранный</PresentationFormat>
  <Paragraphs>582</Paragraphs>
  <Slides>66</Slides>
  <Notes>4</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66</vt:i4>
      </vt:variant>
    </vt:vector>
  </HeadingPairs>
  <TitlesOfParts>
    <vt:vector size="73" baseType="lpstr">
      <vt:lpstr>Arial</vt:lpstr>
      <vt:lpstr>Calibri</vt:lpstr>
      <vt:lpstr>Calibri Light</vt:lpstr>
      <vt:lpstr>Montserrat</vt:lpstr>
      <vt:lpstr>Times New Roman</vt:lpstr>
      <vt:lpstr>Wingdings</vt:lpstr>
      <vt:lpstr>Тема Office</vt:lpstr>
      <vt:lpstr>"Изменения в требованиях к структуре официального сайта ОО и формату представления информации с 01.09.2024"</vt:lpstr>
      <vt:lpstr>Нормативные правовые акты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Подраздел «Основные сведения»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Подраздел «Образование»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Подраздел «Педагогический состав»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Приказ Рособрнадзора устанавливает минимальные требования – простая ЭЦП   Если документ будет подписан квалифицированной ЭЦП,  то это не считается нарушением, поэтому решение о подписании документов конкретной ЭЦП остается за пользователем. </vt:lpstr>
      <vt:lpstr>Что такое формат электронного документа</vt:lpstr>
      <vt:lpstr>Документ, подписанный электронной подписью в порядке, установленном законодательством Российской Федерации</vt:lpstr>
      <vt:lpstr>Федеральный закон от 6 апреля 2011 г. N 63-ФЗ "Об электронной подписи" (с изменениями и дополнениями)</vt:lpstr>
      <vt:lpstr>Статья 29. Информационная открытость образовательной организации</vt:lpstr>
      <vt:lpstr>Статья 29. Информационная открытость образовательной организации</vt:lpstr>
      <vt:lpstr>Сроки проведения мониторинга и этапы:</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"Изменения в требованиях к структуре официального сайта ОО и формату представления информации с 01.09.2024"</dc:title>
  <dc:creator>User</dc:creator>
  <cp:lastModifiedBy>User</cp:lastModifiedBy>
  <cp:revision>1</cp:revision>
  <dcterms:created xsi:type="dcterms:W3CDTF">2024-06-24T13:19:31Z</dcterms:created>
  <dcterms:modified xsi:type="dcterms:W3CDTF">2024-06-24T13:19:38Z</dcterms:modified>
</cp:coreProperties>
</file>