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8"/>
  </p:notesMasterIdLst>
  <p:sldIdLst>
    <p:sldId id="256" r:id="rId2"/>
    <p:sldId id="264" r:id="rId3"/>
    <p:sldId id="265" r:id="rId4"/>
    <p:sldId id="266" r:id="rId5"/>
    <p:sldId id="267" r:id="rId6"/>
    <p:sldId id="271" r:id="rId7"/>
    <p:sldId id="268" r:id="rId8"/>
    <p:sldId id="269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72" r:id="rId17"/>
  </p:sldIdLst>
  <p:sldSz cx="8929688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0"/>
      </p:cViewPr>
      <p:guideLst>
        <p:guide orient="horz" pos="2160"/>
        <p:guide pos="281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3C8D30-B467-43AB-8CA3-1CFC1D5E7CD8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685800"/>
            <a:ext cx="44640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BC44E-C706-4591-BCB0-E21052C40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401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BC44E-C706-4591-BCB0-E21052C4010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357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9727" y="2130426"/>
            <a:ext cx="7590235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9453" y="3886200"/>
            <a:ext cx="6250782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760C7-4AF8-41A0-AE18-7FCD05A589D0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4BD59-591A-44A4-88FB-5E2C908FE5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077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760C7-4AF8-41A0-AE18-7FCD05A589D0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4BD59-591A-44A4-88FB-5E2C908FE5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944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5384" y="4406901"/>
            <a:ext cx="759023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5384" y="2906713"/>
            <a:ext cx="7590235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760C7-4AF8-41A0-AE18-7FCD05A589D0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4BD59-591A-44A4-88FB-5E2C908FE5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870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46484" y="1600201"/>
            <a:ext cx="394394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39258" y="1600201"/>
            <a:ext cx="394394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760C7-4AF8-41A0-AE18-7FCD05A589D0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4BD59-591A-44A4-88FB-5E2C908FE5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387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46485" y="1535113"/>
            <a:ext cx="394549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6485" y="2174875"/>
            <a:ext cx="394549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36158" y="1535113"/>
            <a:ext cx="394704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536158" y="2174875"/>
            <a:ext cx="394704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760C7-4AF8-41A0-AE18-7FCD05A589D0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4BD59-591A-44A4-88FB-5E2C908FE5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645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760C7-4AF8-41A0-AE18-7FCD05A589D0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4BD59-591A-44A4-88FB-5E2C908FE5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452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760C7-4AF8-41A0-AE18-7FCD05A589D0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4BD59-591A-44A4-88FB-5E2C908FE5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738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485" y="273050"/>
            <a:ext cx="29378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91260" y="273051"/>
            <a:ext cx="4991944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46485" y="1435101"/>
            <a:ext cx="29378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760C7-4AF8-41A0-AE18-7FCD05A589D0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4BD59-591A-44A4-88FB-5E2C908FE5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432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0281" y="4800600"/>
            <a:ext cx="535781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50281" y="612775"/>
            <a:ext cx="535781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50281" y="5367338"/>
            <a:ext cx="535781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760C7-4AF8-41A0-AE18-7FCD05A589D0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4BD59-591A-44A4-88FB-5E2C908FE5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41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760C7-4AF8-41A0-AE18-7FCD05A589D0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4BD59-591A-44A4-88FB-5E2C908FE5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3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74024" y="274639"/>
            <a:ext cx="200918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46485" y="274639"/>
            <a:ext cx="5878711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760C7-4AF8-41A0-AE18-7FCD05A589D0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4BD59-591A-44A4-88FB-5E2C908FE5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930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485" y="274638"/>
            <a:ext cx="803671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46485" y="1600201"/>
            <a:ext cx="8036719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46484" y="6356351"/>
            <a:ext cx="2083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760C7-4AF8-41A0-AE18-7FCD05A589D0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50977" y="6356351"/>
            <a:ext cx="28277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399610" y="6356351"/>
            <a:ext cx="2083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4BD59-591A-44A4-88FB-5E2C908FE5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668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305" y="332656"/>
            <a:ext cx="8438438" cy="396044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Исследовательские технологии:</a:t>
            </a:r>
            <a:br>
              <a:rPr lang="ru-RU" sz="3200" b="1" dirty="0">
                <a:solidFill>
                  <a:schemeClr val="tx1"/>
                </a:solidFill>
              </a:rPr>
            </a:br>
            <a:r>
              <a:rPr lang="ru-RU" sz="3200" b="1" dirty="0">
                <a:solidFill>
                  <a:schemeClr val="tx1"/>
                </a:solidFill>
              </a:rPr>
              <a:t>познавательно-исследовательская деятельность детей по теме:</a:t>
            </a:r>
            <a:br>
              <a:rPr lang="ru-RU" sz="3200" b="1" dirty="0">
                <a:solidFill>
                  <a:schemeClr val="tx1"/>
                </a:solidFill>
              </a:rPr>
            </a:br>
            <a:r>
              <a:rPr lang="ru-RU" sz="3200" b="1" dirty="0">
                <a:solidFill>
                  <a:schemeClr val="tx1"/>
                </a:solidFill>
              </a:rPr>
              <a:t>«Здорово быть здоровым: зачем руки моют с мылом?»</a:t>
            </a:r>
            <a:br>
              <a:rPr lang="ru-RU" sz="3200" b="1" dirty="0">
                <a:solidFill>
                  <a:schemeClr val="tx1"/>
                </a:solidFill>
              </a:rPr>
            </a:br>
            <a:r>
              <a:rPr lang="ru-RU" sz="3200" b="1" dirty="0">
                <a:solidFill>
                  <a:schemeClr val="tx1"/>
                </a:solidFill>
              </a:rPr>
              <a:t>(средняя группа)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5625" y="4725145"/>
            <a:ext cx="8368118" cy="1728191"/>
          </a:xfrm>
        </p:spPr>
        <p:txBody>
          <a:bodyPr>
            <a:normAutofit/>
          </a:bodyPr>
          <a:lstStyle/>
          <a:p>
            <a:pPr algn="r"/>
            <a:r>
              <a:rPr lang="ru-RU" sz="3200" dirty="0">
                <a:solidFill>
                  <a:schemeClr val="tx1"/>
                </a:solidFill>
              </a:rPr>
              <a:t>Выполнила: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b="1" dirty="0">
                <a:solidFill>
                  <a:schemeClr val="tx1"/>
                </a:solidFill>
              </a:rPr>
              <a:t>Яковенко К.Р.</a:t>
            </a:r>
            <a:r>
              <a:rPr lang="ru-RU" sz="3200" dirty="0">
                <a:solidFill>
                  <a:schemeClr val="tx1"/>
                </a:solidFill>
              </a:rPr>
              <a:t>, воспитатель</a:t>
            </a:r>
          </a:p>
          <a:p>
            <a:pPr algn="r"/>
            <a:r>
              <a:rPr lang="ru-RU" sz="3200" dirty="0">
                <a:solidFill>
                  <a:schemeClr val="tx1"/>
                </a:solidFill>
              </a:rPr>
              <a:t>МАДОУ №7 г. </a:t>
            </a:r>
            <a:r>
              <a:rPr lang="ru-RU" sz="3200" dirty="0" err="1">
                <a:solidFill>
                  <a:schemeClr val="tx1"/>
                </a:solidFill>
              </a:rPr>
              <a:t>Снежинск</a:t>
            </a:r>
            <a:endParaRPr lang="ru-RU" sz="32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460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5305" y="116632"/>
            <a:ext cx="8579079" cy="655272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 </a:t>
            </a:r>
          </a:p>
          <a:p>
            <a:pPr marL="180000" indent="0" algn="just">
              <a:buNone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     </a:t>
            </a:r>
            <a:r>
              <a:rPr lang="ru-RU" sz="2800" dirty="0" smtClean="0">
                <a:solidFill>
                  <a:schemeClr val="tx1"/>
                </a:solidFill>
                <a:latin typeface="+mn-lt"/>
              </a:rPr>
              <a:t>Детское экспериментирование - </a:t>
            </a:r>
            <a:r>
              <a:rPr lang="ru-RU" sz="2800" dirty="0">
                <a:solidFill>
                  <a:schemeClr val="tx1"/>
                </a:solidFill>
                <a:latin typeface="+mn-lt"/>
              </a:rPr>
              <a:t>истинно детская деятельность, которая возникает </a:t>
            </a:r>
            <a:r>
              <a:rPr lang="ru-RU" sz="2800" dirty="0" smtClean="0">
                <a:solidFill>
                  <a:schemeClr val="tx1"/>
                </a:solidFill>
                <a:latin typeface="+mn-lt"/>
              </a:rPr>
              <a:t>в младенчестве и </a:t>
            </a:r>
            <a:r>
              <a:rPr lang="ru-RU" sz="2800" dirty="0">
                <a:solidFill>
                  <a:schemeClr val="tx1"/>
                </a:solidFill>
                <a:latin typeface="+mn-lt"/>
              </a:rPr>
              <a:t>интенсивно развивается на протяжении всего дошкольного детства без особой помощи взрослого и даже вопреки его </a:t>
            </a:r>
            <a:r>
              <a:rPr lang="ru-RU" sz="2800" dirty="0" smtClean="0">
                <a:solidFill>
                  <a:schemeClr val="tx1"/>
                </a:solidFill>
                <a:latin typeface="+mn-lt"/>
              </a:rPr>
              <a:t>запретам. </a:t>
            </a:r>
          </a:p>
          <a:p>
            <a:pPr marL="180000" indent="0" algn="r">
              <a:buNone/>
            </a:pPr>
            <a:r>
              <a:rPr lang="ru-RU" sz="2800" dirty="0" smtClean="0">
                <a:solidFill>
                  <a:schemeClr val="tx1"/>
                </a:solidFill>
                <a:latin typeface="+mn-lt"/>
              </a:rPr>
              <a:t>Н</a:t>
            </a:r>
            <a:r>
              <a:rPr lang="ru-RU" sz="2800" dirty="0">
                <a:solidFill>
                  <a:schemeClr val="tx1"/>
                </a:solidFill>
                <a:latin typeface="+mn-lt"/>
              </a:rPr>
              <a:t>. Н. </a:t>
            </a:r>
            <a:r>
              <a:rPr lang="ru-RU" sz="2800" dirty="0" err="1" smtClean="0">
                <a:solidFill>
                  <a:schemeClr val="tx1"/>
                </a:solidFill>
                <a:latin typeface="+mn-lt"/>
              </a:rPr>
              <a:t>Поддьяков</a:t>
            </a:r>
            <a:endParaRPr lang="ru-RU" sz="2800" dirty="0" smtClean="0">
              <a:solidFill>
                <a:schemeClr val="tx1"/>
              </a:solidFill>
              <a:latin typeface="+mn-lt"/>
            </a:endParaRPr>
          </a:p>
          <a:p>
            <a:pPr marL="180000" indent="0">
              <a:buNone/>
            </a:pPr>
            <a:endParaRPr lang="ru-RU" sz="2800" dirty="0" smtClean="0">
              <a:solidFill>
                <a:schemeClr val="tx1"/>
              </a:solidFill>
              <a:latin typeface="+mn-lt"/>
            </a:endParaRPr>
          </a:p>
          <a:p>
            <a:pPr marL="180000" indent="0"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+mn-lt"/>
              </a:rPr>
              <a:t>     Жизнь </a:t>
            </a:r>
            <a:r>
              <a:rPr lang="ru-RU" sz="2800" dirty="0">
                <a:solidFill>
                  <a:schemeClr val="tx1"/>
                </a:solidFill>
                <a:latin typeface="+mn-lt"/>
              </a:rPr>
              <a:t>в дошкольном детстве, по мысли М. </a:t>
            </a:r>
            <a:r>
              <a:rPr lang="ru-RU" sz="2800" dirty="0" err="1">
                <a:solidFill>
                  <a:schemeClr val="tx1"/>
                </a:solidFill>
                <a:latin typeface="+mn-lt"/>
              </a:rPr>
              <a:t>Монтессори</a:t>
            </a:r>
            <a:r>
              <a:rPr lang="ru-RU" sz="2800" dirty="0">
                <a:solidFill>
                  <a:schemeClr val="tx1"/>
                </a:solidFill>
                <a:latin typeface="+mn-lt"/>
              </a:rPr>
              <a:t>, соответствует состоянию «психического эмбриона», а ребенок в этот период подобен «сухой губке», впитывающей влагу.</a:t>
            </a:r>
          </a:p>
        </p:txBody>
      </p:sp>
    </p:spTree>
    <p:extLst>
      <p:ext uri="{BB962C8B-B14F-4D97-AF65-F5344CB8AC3E}">
        <p14:creationId xmlns:p14="http://schemas.microsoft.com/office/powerpoint/2010/main" val="419690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8929688" cy="6624736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180000" indent="0" algn="ctr">
              <a:buNone/>
            </a:pPr>
            <a:r>
              <a:rPr lang="ru-RU" dirty="0" smtClean="0"/>
              <a:t>    </a:t>
            </a:r>
            <a:r>
              <a:rPr lang="ru-RU" sz="3200" b="1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Всё, что я познаю, я знаю, для  чего мне это нужно, и знаю, где и как  я смогу это применить в собственной жизни.</a:t>
            </a:r>
            <a:endParaRPr lang="ru-RU" sz="3200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935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8380" y="116632"/>
            <a:ext cx="8536324" cy="60486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000" dirty="0" smtClean="0">
              <a:solidFill>
                <a:schemeClr val="tx1"/>
              </a:solidFill>
              <a:latin typeface="+mn-lt"/>
            </a:endParaRPr>
          </a:p>
          <a:p>
            <a:pPr marL="180000" indent="0" algn="ctr">
              <a:buNone/>
            </a:pPr>
            <a:endParaRPr lang="ru-RU" sz="3200" b="1" dirty="0" smtClean="0">
              <a:solidFill>
                <a:schemeClr val="tx1"/>
              </a:solidFill>
              <a:latin typeface="+mn-lt"/>
            </a:endParaRPr>
          </a:p>
          <a:p>
            <a:pPr marL="180000" indent="0" algn="ctr"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+mn-lt"/>
              </a:rPr>
              <a:t>Познавательно-исследовательская </a:t>
            </a:r>
            <a:r>
              <a:rPr lang="ru-RU" sz="3200" b="1" dirty="0">
                <a:solidFill>
                  <a:schemeClr val="tx1"/>
                </a:solidFill>
                <a:latin typeface="+mn-lt"/>
              </a:rPr>
              <a:t>деятельность детей по теме:</a:t>
            </a:r>
            <a:br>
              <a:rPr lang="ru-RU" sz="3200" b="1" dirty="0">
                <a:solidFill>
                  <a:schemeClr val="tx1"/>
                </a:solidFill>
                <a:latin typeface="+mn-lt"/>
              </a:rPr>
            </a:br>
            <a:r>
              <a:rPr lang="ru-RU" sz="3200" b="1" dirty="0">
                <a:solidFill>
                  <a:schemeClr val="tx1"/>
                </a:solidFill>
                <a:latin typeface="+mn-lt"/>
              </a:rPr>
              <a:t>«Здорово быть здоровым: зачем руки моют с </a:t>
            </a:r>
            <a:r>
              <a:rPr lang="ru-RU" sz="3200" b="1" dirty="0" smtClean="0">
                <a:solidFill>
                  <a:schemeClr val="tx1"/>
                </a:solidFill>
                <a:latin typeface="+mn-lt"/>
              </a:rPr>
              <a:t>мылом»</a:t>
            </a:r>
            <a:r>
              <a:rPr lang="ru-RU" sz="3200" b="1" dirty="0">
                <a:solidFill>
                  <a:schemeClr val="tx1"/>
                </a:solidFill>
                <a:latin typeface="+mn-lt"/>
              </a:rPr>
              <a:t/>
            </a:r>
            <a:br>
              <a:rPr lang="ru-RU" sz="3200" b="1" dirty="0">
                <a:solidFill>
                  <a:schemeClr val="tx1"/>
                </a:solidFill>
                <a:latin typeface="+mn-lt"/>
              </a:rPr>
            </a:br>
            <a:r>
              <a:rPr lang="ru-RU" sz="2800" b="1" dirty="0">
                <a:solidFill>
                  <a:schemeClr val="tx1"/>
                </a:solidFill>
                <a:latin typeface="+mn-lt"/>
              </a:rPr>
              <a:t>(средняя группа)</a:t>
            </a:r>
          </a:p>
        </p:txBody>
      </p:sp>
    </p:spTree>
    <p:extLst>
      <p:ext uri="{BB962C8B-B14F-4D97-AF65-F5344CB8AC3E}">
        <p14:creationId xmlns:p14="http://schemas.microsoft.com/office/powerpoint/2010/main" val="403829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984" y="476672"/>
            <a:ext cx="8649399" cy="5688632"/>
          </a:xfrm>
        </p:spPr>
        <p:txBody>
          <a:bodyPr>
            <a:normAutofit/>
          </a:bodyPr>
          <a:lstStyle/>
          <a:p>
            <a:pPr marL="180000" indent="0"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+mn-lt"/>
              </a:rPr>
              <a:t>Задачи </a:t>
            </a:r>
            <a:r>
              <a:rPr lang="ru-RU" sz="3200" b="1" dirty="0">
                <a:solidFill>
                  <a:schemeClr val="tx1"/>
                </a:solidFill>
                <a:latin typeface="+mn-lt"/>
              </a:rPr>
              <a:t>познавательного </a:t>
            </a:r>
            <a:r>
              <a:rPr lang="ru-RU" sz="3200" b="1" dirty="0" smtClean="0">
                <a:solidFill>
                  <a:schemeClr val="tx1"/>
                </a:solidFill>
                <a:latin typeface="+mn-lt"/>
              </a:rPr>
              <a:t>направления воспитания</a:t>
            </a:r>
            <a:r>
              <a:rPr lang="ru-RU" sz="3200" b="1" dirty="0">
                <a:solidFill>
                  <a:schemeClr val="tx1"/>
                </a:solidFill>
                <a:latin typeface="+mn-lt"/>
              </a:rPr>
              <a:t>:</a:t>
            </a:r>
          </a:p>
          <a:p>
            <a:pPr marL="694350" indent="-514350" algn="just">
              <a:buAutoNum type="arabicPeriod"/>
            </a:pPr>
            <a:r>
              <a:rPr lang="ru-RU" sz="2800" dirty="0" smtClean="0">
                <a:solidFill>
                  <a:schemeClr val="tx1"/>
                </a:solidFill>
                <a:latin typeface="+mn-lt"/>
              </a:rPr>
              <a:t>Развивать </a:t>
            </a:r>
            <a:r>
              <a:rPr lang="ru-RU" sz="2800" dirty="0">
                <a:solidFill>
                  <a:schemeClr val="tx1"/>
                </a:solidFill>
                <a:latin typeface="+mn-lt"/>
              </a:rPr>
              <a:t>любознательность, </a:t>
            </a:r>
            <a:r>
              <a:rPr lang="ru-RU" sz="2800" dirty="0" smtClean="0">
                <a:solidFill>
                  <a:schemeClr val="tx1"/>
                </a:solidFill>
                <a:latin typeface="+mn-lt"/>
              </a:rPr>
              <a:t>формировать</a:t>
            </a:r>
          </a:p>
          <a:p>
            <a:pPr marL="180000" indent="0"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+mn-lt"/>
              </a:rPr>
              <a:t>опыт </a:t>
            </a:r>
            <a:r>
              <a:rPr lang="ru-RU" sz="2800" dirty="0">
                <a:solidFill>
                  <a:schemeClr val="tx1"/>
                </a:solidFill>
                <a:latin typeface="+mn-lt"/>
              </a:rPr>
              <a:t>познавательной инициативы</a:t>
            </a:r>
            <a:r>
              <a:rPr lang="ru-RU" sz="2800" dirty="0" smtClean="0">
                <a:solidFill>
                  <a:schemeClr val="tx1"/>
                </a:solidFill>
                <a:latin typeface="+mn-lt"/>
              </a:rPr>
              <a:t>.</a:t>
            </a:r>
          </a:p>
          <a:p>
            <a:pPr marL="180000" indent="0" algn="just">
              <a:buNone/>
            </a:pPr>
            <a:endParaRPr lang="ru-RU" sz="1400" dirty="0">
              <a:solidFill>
                <a:schemeClr val="tx1"/>
              </a:solidFill>
              <a:latin typeface="+mn-lt"/>
            </a:endParaRPr>
          </a:p>
          <a:p>
            <a:pPr marL="694350" indent="-514350" algn="just">
              <a:buAutoNum type="arabicPeriod" startAt="2"/>
            </a:pPr>
            <a:r>
              <a:rPr lang="ru-RU" sz="2800" dirty="0" smtClean="0">
                <a:solidFill>
                  <a:schemeClr val="tx1"/>
                </a:solidFill>
                <a:latin typeface="+mn-lt"/>
              </a:rPr>
              <a:t>Формировать </a:t>
            </a:r>
            <a:r>
              <a:rPr lang="ru-RU" sz="2800" dirty="0">
                <a:solidFill>
                  <a:schemeClr val="tx1"/>
                </a:solidFill>
                <a:latin typeface="+mn-lt"/>
              </a:rPr>
              <a:t>ценностное отношение </a:t>
            </a:r>
            <a:r>
              <a:rPr lang="ru-RU" sz="2800" dirty="0" smtClean="0">
                <a:solidFill>
                  <a:schemeClr val="tx1"/>
                </a:solidFill>
                <a:latin typeface="+mn-lt"/>
              </a:rPr>
              <a:t>к</a:t>
            </a:r>
          </a:p>
          <a:p>
            <a:pPr marL="180000" indent="0"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+mn-lt"/>
              </a:rPr>
              <a:t>взрослому </a:t>
            </a:r>
            <a:r>
              <a:rPr lang="ru-RU" sz="2800" dirty="0">
                <a:solidFill>
                  <a:schemeClr val="tx1"/>
                </a:solidFill>
                <a:latin typeface="+mn-lt"/>
              </a:rPr>
              <a:t>как к источнику знаний (на примере персонажа Фили</a:t>
            </a:r>
            <a:r>
              <a:rPr lang="ru-RU" sz="2800" dirty="0" smtClean="0">
                <a:solidFill>
                  <a:schemeClr val="tx1"/>
                </a:solidFill>
                <a:latin typeface="+mn-lt"/>
              </a:rPr>
              <a:t>).</a:t>
            </a:r>
          </a:p>
          <a:p>
            <a:pPr marL="180000" indent="0" algn="just">
              <a:buNone/>
            </a:pPr>
            <a:endParaRPr lang="ru-RU" sz="1400" dirty="0">
              <a:solidFill>
                <a:schemeClr val="tx1"/>
              </a:solidFill>
              <a:latin typeface="+mn-lt"/>
            </a:endParaRPr>
          </a:p>
          <a:p>
            <a:pPr marL="18000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</a:rPr>
              <a:t>3.	Приобщать детей к культурным способам познания (книги, детские научно-познавательные мультфильмы, интернет-источник и др.).</a:t>
            </a:r>
          </a:p>
          <a:p>
            <a:pPr marL="0" indent="0" algn="just">
              <a:buNone/>
            </a:pPr>
            <a:endParaRPr lang="ru-RU" sz="28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7200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6586" y="116632"/>
            <a:ext cx="8016516" cy="6624736"/>
          </a:xfrm>
        </p:spPr>
        <p:txBody>
          <a:bodyPr>
            <a:normAutofit/>
          </a:bodyPr>
          <a:lstStyle/>
          <a:p>
            <a:pPr marL="180000" indent="0">
              <a:buNone/>
            </a:pPr>
            <a:r>
              <a:rPr lang="ru-RU" sz="3200" b="1" dirty="0">
                <a:solidFill>
                  <a:schemeClr val="tx1"/>
                </a:solidFill>
                <a:latin typeface="+mn-lt"/>
              </a:rPr>
              <a:t>Способы познания:</a:t>
            </a:r>
          </a:p>
          <a:p>
            <a:pPr marL="180000" indent="0" algn="just">
              <a:buNone/>
            </a:pPr>
            <a:r>
              <a:rPr lang="ru-RU" sz="3200" dirty="0">
                <a:solidFill>
                  <a:schemeClr val="tx1"/>
                </a:solidFill>
                <a:latin typeface="+mn-lt"/>
              </a:rPr>
              <a:t>- </a:t>
            </a:r>
            <a:r>
              <a:rPr lang="ru-RU" sz="2800" dirty="0">
                <a:solidFill>
                  <a:schemeClr val="tx1"/>
                </a:solidFill>
                <a:latin typeface="+mn-lt"/>
              </a:rPr>
              <a:t>Наблюдение и самонаблюдение;</a:t>
            </a:r>
          </a:p>
          <a:p>
            <a:pPr marL="18000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</a:rPr>
              <a:t>- сенсорное обследование предметов и объектов;</a:t>
            </a:r>
          </a:p>
          <a:p>
            <a:pPr marL="18000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</a:rPr>
              <a:t>-экспериментирование с природными объектами и рукотворными предметами;</a:t>
            </a:r>
          </a:p>
          <a:p>
            <a:pPr marL="18000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</a:rPr>
              <a:t>- просмотр детских научно-познавательных мультфильмов;</a:t>
            </a:r>
          </a:p>
          <a:p>
            <a:pPr marL="18000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</a:rPr>
              <a:t>- поиск информации в познавательной литературе, интернет-источниках, </a:t>
            </a:r>
            <a:r>
              <a:rPr lang="ru-RU" sz="2800" dirty="0" smtClean="0">
                <a:solidFill>
                  <a:schemeClr val="tx1"/>
                </a:solidFill>
                <a:latin typeface="+mn-lt"/>
              </a:rPr>
              <a:t>мультфильмах.</a:t>
            </a:r>
            <a:endParaRPr lang="ru-RU" sz="2800" dirty="0">
              <a:solidFill>
                <a:schemeClr val="tx1"/>
              </a:solidFill>
              <a:latin typeface="+mn-lt"/>
            </a:endParaRPr>
          </a:p>
          <a:p>
            <a:pPr marL="0" indent="0">
              <a:buNone/>
            </a:pPr>
            <a:endParaRPr lang="ru-RU" sz="3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351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32"/>
          <a:stretch/>
        </p:blipFill>
        <p:spPr bwMode="auto">
          <a:xfrm>
            <a:off x="104985" y="1700808"/>
            <a:ext cx="8706551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78649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6266" y="692696"/>
            <a:ext cx="8016516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200" dirty="0" smtClean="0">
              <a:solidFill>
                <a:schemeClr val="tx1"/>
              </a:solidFill>
              <a:latin typeface="+mn-lt"/>
            </a:endParaRPr>
          </a:p>
          <a:p>
            <a:pPr marL="180000" indent="0">
              <a:buNone/>
            </a:pPr>
            <a:r>
              <a:rPr lang="ru-RU" sz="3200" dirty="0" smtClean="0">
                <a:solidFill>
                  <a:schemeClr val="tx1"/>
                </a:solidFill>
                <a:latin typeface="+mn-lt"/>
              </a:rPr>
              <a:t>     На оценочном этапе подвели вместе итоги: </a:t>
            </a:r>
          </a:p>
          <a:p>
            <a:pPr marL="180000" indent="0" algn="ctr"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+mn-lt"/>
              </a:rPr>
              <a:t>ВОТ ЧТО МЫ УЗНАЛИ! </a:t>
            </a:r>
          </a:p>
          <a:p>
            <a:pPr marL="180000" indent="0" algn="ctr"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+mn-lt"/>
              </a:rPr>
              <a:t>НАМ  ЭТО ИНТЕРЕСНО! </a:t>
            </a:r>
          </a:p>
          <a:p>
            <a:pPr marL="180000" indent="0" algn="ctr"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+mn-lt"/>
              </a:rPr>
              <a:t>НАМ ЭТО НАДО, ЧТОБЫ НАУЧИТЬ ДРУГИХ И САМИМ ОСТАВАТЬСЯ ЗДОРОВЫМИ И АККУРАТНЫМИ.</a:t>
            </a:r>
            <a:endParaRPr lang="ru-RU" sz="3200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721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69" b="6794"/>
          <a:stretch/>
        </p:blipFill>
        <p:spPr>
          <a:xfrm>
            <a:off x="347176" y="1844824"/>
            <a:ext cx="4563800" cy="48625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48"/>
          <a:stretch/>
        </p:blipFill>
        <p:spPr>
          <a:xfrm>
            <a:off x="5544964" y="25618"/>
            <a:ext cx="3197098" cy="3638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34664" y="-27384"/>
            <a:ext cx="5414664" cy="178409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ru-RU" sz="3200" dirty="0" smtClean="0">
                <a:solidFill>
                  <a:schemeClr val="tx1"/>
                </a:solidFill>
              </a:rPr>
              <a:t>Рисование мыльной пеной </a:t>
            </a:r>
            <a:r>
              <a:rPr lang="ru-RU" sz="3200" b="1" dirty="0" smtClean="0">
                <a:solidFill>
                  <a:schemeClr val="tx1"/>
                </a:solidFill>
              </a:rPr>
              <a:t>«Эта пена – просто чудо, или</a:t>
            </a:r>
            <a:r>
              <a:rPr lang="ru-RU" sz="3200" b="1" dirty="0">
                <a:solidFill>
                  <a:schemeClr val="tx1"/>
                </a:solidFill>
              </a:rPr>
              <a:t> Букет любимым </a:t>
            </a:r>
            <a:r>
              <a:rPr lang="ru-RU" sz="3200" b="1" dirty="0" smtClean="0">
                <a:solidFill>
                  <a:schemeClr val="tx1"/>
                </a:solidFill>
              </a:rPr>
              <a:t>мамам»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5230308" y="3408218"/>
            <a:ext cx="2531225" cy="34497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4464844" y="6129397"/>
            <a:ext cx="40621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»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71643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4" r="10717"/>
          <a:stretch/>
        </p:blipFill>
        <p:spPr>
          <a:xfrm>
            <a:off x="783770" y="108945"/>
            <a:ext cx="4212773" cy="6462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247" y="2302205"/>
            <a:ext cx="2179930" cy="229965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065" y="4494852"/>
            <a:ext cx="2556113" cy="2028056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980" y="102995"/>
            <a:ext cx="2761198" cy="218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323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6" t="18986" r="7381"/>
          <a:stretch/>
        </p:blipFill>
        <p:spPr>
          <a:xfrm>
            <a:off x="93836" y="116632"/>
            <a:ext cx="5544964" cy="4051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26" y="4312270"/>
            <a:ext cx="3615024" cy="2450504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2"/>
          <a:stretch/>
        </p:blipFill>
        <p:spPr bwMode="auto">
          <a:xfrm>
            <a:off x="5632671" y="332656"/>
            <a:ext cx="3115472" cy="2117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683" y="2332037"/>
            <a:ext cx="4345362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1204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46485" y="116632"/>
            <a:ext cx="8036719" cy="79208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Алгоритм последовательности мытья рук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05" y="908720"/>
            <a:ext cx="3613918" cy="2713562"/>
          </a:xfrm>
        </p:spPr>
      </p:pic>
      <p:sp>
        <p:nvSpPr>
          <p:cNvPr id="5" name="Стрелка вниз 4"/>
          <p:cNvSpPr/>
          <p:nvPr/>
        </p:nvSpPr>
        <p:spPr>
          <a:xfrm rot="16200000">
            <a:off x="3862206" y="2236839"/>
            <a:ext cx="978113" cy="9141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571" y="908720"/>
            <a:ext cx="3784581" cy="290655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62" y="3742189"/>
            <a:ext cx="3585840" cy="288894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570" y="4039414"/>
            <a:ext cx="3784581" cy="2591715"/>
          </a:xfrm>
          <a:prstGeom prst="rect">
            <a:avLst/>
          </a:prstGeom>
        </p:spPr>
      </p:pic>
      <p:sp>
        <p:nvSpPr>
          <p:cNvPr id="11" name="Стрелка вправо 10"/>
          <p:cNvSpPr/>
          <p:nvPr/>
        </p:nvSpPr>
        <p:spPr>
          <a:xfrm>
            <a:off x="3894181" y="4653136"/>
            <a:ext cx="914164" cy="9215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05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02" y="359778"/>
            <a:ext cx="3551672" cy="297009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916" y="332656"/>
            <a:ext cx="3786808" cy="28104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25" y="3789040"/>
            <a:ext cx="3512475" cy="29671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916" y="3645025"/>
            <a:ext cx="3772581" cy="3111201"/>
          </a:xfrm>
          <a:prstGeom prst="rect">
            <a:avLst/>
          </a:prstGeom>
        </p:spPr>
      </p:pic>
      <p:sp>
        <p:nvSpPr>
          <p:cNvPr id="8" name="Стрелка вправо 7"/>
          <p:cNvSpPr/>
          <p:nvPr/>
        </p:nvSpPr>
        <p:spPr>
          <a:xfrm>
            <a:off x="3788701" y="1844825"/>
            <a:ext cx="1195445" cy="8308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3788701" y="4437112"/>
            <a:ext cx="1195445" cy="9361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65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85" y="401007"/>
            <a:ext cx="3656656" cy="292860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168" y="404664"/>
            <a:ext cx="3808521" cy="29249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86" y="3456004"/>
            <a:ext cx="3656656" cy="30239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767" y="3456003"/>
            <a:ext cx="3691321" cy="3140968"/>
          </a:xfrm>
          <a:prstGeom prst="rect">
            <a:avLst/>
          </a:prstGeom>
        </p:spPr>
      </p:pic>
      <p:sp>
        <p:nvSpPr>
          <p:cNvPr id="8" name="Стрелка вправо 7"/>
          <p:cNvSpPr/>
          <p:nvPr/>
        </p:nvSpPr>
        <p:spPr>
          <a:xfrm>
            <a:off x="3902282" y="1867136"/>
            <a:ext cx="1172005" cy="864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3902282" y="4581128"/>
            <a:ext cx="1218886" cy="864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64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2" y="1543971"/>
            <a:ext cx="4142766" cy="3304335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8" t="22116" r="19235"/>
          <a:stretch/>
        </p:blipFill>
        <p:spPr>
          <a:xfrm>
            <a:off x="5249035" y="1488039"/>
            <a:ext cx="3658469" cy="3400641"/>
          </a:xfrm>
          <a:prstGeom prst="rect">
            <a:avLst/>
          </a:prstGeom>
        </p:spPr>
      </p:pic>
      <p:sp>
        <p:nvSpPr>
          <p:cNvPr id="9" name="Стрелка вправо 8"/>
          <p:cNvSpPr/>
          <p:nvPr/>
        </p:nvSpPr>
        <p:spPr>
          <a:xfrm>
            <a:off x="4401144" y="3245278"/>
            <a:ext cx="813417" cy="6366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612" y="4888680"/>
            <a:ext cx="4392488" cy="1885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93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305" y="332656"/>
            <a:ext cx="8438438" cy="396044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Исследовательские технологии:</a:t>
            </a:r>
            <a:br>
              <a:rPr lang="ru-RU" sz="3200" b="1" dirty="0">
                <a:solidFill>
                  <a:schemeClr val="tx1"/>
                </a:solidFill>
              </a:rPr>
            </a:br>
            <a:r>
              <a:rPr lang="ru-RU" sz="3200" b="1" dirty="0">
                <a:solidFill>
                  <a:schemeClr val="tx1"/>
                </a:solidFill>
              </a:rPr>
              <a:t>познавательно-исследовательская деятельность детей по теме:</a:t>
            </a:r>
            <a:br>
              <a:rPr lang="ru-RU" sz="3200" b="1" dirty="0">
                <a:solidFill>
                  <a:schemeClr val="tx1"/>
                </a:solidFill>
              </a:rPr>
            </a:br>
            <a:r>
              <a:rPr lang="ru-RU" sz="3200" b="1" dirty="0">
                <a:solidFill>
                  <a:schemeClr val="tx1"/>
                </a:solidFill>
              </a:rPr>
              <a:t>«Здорово быть здоровым: зачем руки моют с мылом?»</a:t>
            </a:r>
            <a:br>
              <a:rPr lang="ru-RU" sz="3200" b="1" dirty="0">
                <a:solidFill>
                  <a:schemeClr val="tx1"/>
                </a:solidFill>
              </a:rPr>
            </a:br>
            <a:r>
              <a:rPr lang="ru-RU" sz="3200" b="1" dirty="0">
                <a:solidFill>
                  <a:schemeClr val="tx1"/>
                </a:solidFill>
              </a:rPr>
              <a:t>(средняя группа)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5625" y="4725145"/>
            <a:ext cx="8368118" cy="1728191"/>
          </a:xfrm>
        </p:spPr>
        <p:txBody>
          <a:bodyPr>
            <a:normAutofit/>
          </a:bodyPr>
          <a:lstStyle/>
          <a:p>
            <a:pPr algn="r"/>
            <a:r>
              <a:rPr lang="ru-RU" sz="3200" dirty="0">
                <a:solidFill>
                  <a:schemeClr val="tx1"/>
                </a:solidFill>
              </a:rPr>
              <a:t>Выполнила: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b="1" dirty="0">
                <a:solidFill>
                  <a:schemeClr val="tx1"/>
                </a:solidFill>
              </a:rPr>
              <a:t>Яковенко К.Р</a:t>
            </a:r>
            <a:r>
              <a:rPr lang="ru-RU" sz="3200" dirty="0">
                <a:solidFill>
                  <a:schemeClr val="tx1"/>
                </a:solidFill>
              </a:rPr>
              <a:t>., воспитатель</a:t>
            </a:r>
          </a:p>
          <a:p>
            <a:pPr algn="r"/>
            <a:r>
              <a:rPr lang="ru-RU" sz="3200" dirty="0">
                <a:solidFill>
                  <a:schemeClr val="tx1"/>
                </a:solidFill>
              </a:rPr>
              <a:t>МАДОУ №7 г. </a:t>
            </a:r>
            <a:r>
              <a:rPr lang="ru-RU" sz="3200" dirty="0" err="1">
                <a:solidFill>
                  <a:schemeClr val="tx1"/>
                </a:solidFill>
              </a:rPr>
              <a:t>Снежинск</a:t>
            </a:r>
            <a:endParaRPr lang="ru-RU" sz="32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578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</TotalTime>
  <Words>236</Words>
  <Application>Microsoft Office PowerPoint</Application>
  <PresentationFormat>Произвольный</PresentationFormat>
  <Paragraphs>41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Исследовательские технологии: познавательно-исследовательская деятельность детей по теме: «Здорово быть здоровым: зачем руки моют с мылом?» (средняя группа)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Рисование мыльной пеной «Эта пена – просто чудо, или Букет любимым мамам»</vt:lpstr>
      <vt:lpstr>Презентация PowerPoint</vt:lpstr>
      <vt:lpstr>Презентация PowerPoint</vt:lpstr>
      <vt:lpstr>Алгоритм последовательности мытья рук</vt:lpstr>
      <vt:lpstr>Презентация PowerPoint</vt:lpstr>
      <vt:lpstr>Презентация PowerPoint</vt:lpstr>
      <vt:lpstr>Презентация PowerPoint</vt:lpstr>
      <vt:lpstr>Исследовательские технологии: познавательно-исследовательская деятельность детей по теме: «Здорово быть здоровым: зачем руки моют с мылом?» (средняя группа)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Исследовательские технологии: познавательно-исследовательская деятельность детей по теме: «Здорово быть здоровым: зачем руки моют с мылом?» (средняя группа)</dc:title>
  <dc:creator>комп</dc:creator>
  <cp:lastModifiedBy>комп</cp:lastModifiedBy>
  <cp:revision>23</cp:revision>
  <dcterms:created xsi:type="dcterms:W3CDTF">2021-12-14T12:58:25Z</dcterms:created>
  <dcterms:modified xsi:type="dcterms:W3CDTF">2022-04-27T14:19:49Z</dcterms:modified>
</cp:coreProperties>
</file>