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2"/>
  </p:notesMasterIdLst>
  <p:sldIdLst>
    <p:sldId id="306" r:id="rId2"/>
    <p:sldId id="272" r:id="rId3"/>
    <p:sldId id="270" r:id="rId4"/>
    <p:sldId id="274" r:id="rId5"/>
    <p:sldId id="290" r:id="rId6"/>
    <p:sldId id="289" r:id="rId7"/>
    <p:sldId id="291" r:id="rId8"/>
    <p:sldId id="292" r:id="rId9"/>
    <p:sldId id="293" r:id="rId10"/>
    <p:sldId id="294" r:id="rId11"/>
    <p:sldId id="259" r:id="rId12"/>
    <p:sldId id="296" r:id="rId13"/>
    <p:sldId id="304" r:id="rId14"/>
    <p:sldId id="297" r:id="rId15"/>
    <p:sldId id="298" r:id="rId16"/>
    <p:sldId id="300" r:id="rId17"/>
    <p:sldId id="303" r:id="rId18"/>
    <p:sldId id="305" r:id="rId19"/>
    <p:sldId id="275" r:id="rId20"/>
    <p:sldId id="279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18" autoAdjust="0"/>
    <p:restoredTop sz="94660"/>
  </p:normalViewPr>
  <p:slideViewPr>
    <p:cSldViewPr>
      <p:cViewPr varScale="1">
        <p:scale>
          <a:sx n="95" d="100"/>
          <a:sy n="95" d="100"/>
        </p:scale>
        <p:origin x="-8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53" y="-67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E7E478A-F0AD-4491-A84A-4DE2EDA58FE1}" type="datetimeFigureOut">
              <a:rPr lang="ru-RU"/>
              <a:pPr>
                <a:defRPr/>
              </a:pPr>
              <a:t>17.10.2012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0C6719F-ABC9-4C1A-9298-C3BF3691DD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5DB8F8-F901-4F0E-841A-FE624A6C23CB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54EE581-2B2D-4A06-95FB-08CFC69D070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FCA4D-CBF9-4685-89A3-6FD3DC907D7A}" type="datetimeFigureOut">
              <a:rPr lang="ru-RU"/>
              <a:pPr>
                <a:defRPr/>
              </a:pPr>
              <a:t>17.10.2012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00DBDF-9055-472B-9471-8E285F2CC6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E9915-D540-427A-A89C-D852034738B1}" type="datetimeFigureOut">
              <a:rPr lang="ru-RU"/>
              <a:pPr>
                <a:defRPr/>
              </a:pPr>
              <a:t>17.10.2012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A3C62-BD1F-49DD-A11C-8651280E90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9CBF7-D9E2-4928-8992-8F7A0917E2FA}" type="datetimeFigureOut">
              <a:rPr lang="ru-RU"/>
              <a:pPr>
                <a:defRPr/>
              </a:pPr>
              <a:t>17.10.2012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F3156-4655-4C4E-916F-5FFF15316F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2F811-3726-4179-AD14-108BC24EC70A}" type="datetimeFigureOut">
              <a:rPr lang="ru-RU"/>
              <a:pPr>
                <a:defRPr/>
              </a:pPr>
              <a:t>17.10.2012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A87D4-A81A-4CCD-9AE2-3075BE06CD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254A1-F775-4405-9702-3A4F77544B25}" type="datetimeFigureOut">
              <a:rPr lang="ru-RU"/>
              <a:pPr>
                <a:defRPr/>
              </a:pPr>
              <a:t>17.10.2012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CCAD3-FCA3-457E-8B60-D4B7086793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CC2F3-C8EE-467E-B665-602FAA7BB6D6}" type="datetimeFigureOut">
              <a:rPr lang="ru-RU"/>
              <a:pPr>
                <a:defRPr/>
              </a:pPr>
              <a:t>17.10.2012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4FE43-BE58-455D-9EFD-5BD91121DB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06E89-03E7-4FB0-8061-4F77743208E7}" type="datetimeFigureOut">
              <a:rPr lang="ru-RU"/>
              <a:pPr>
                <a:defRPr/>
              </a:pPr>
              <a:t>17.10.2012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C4BC1-B180-4663-875B-B0460EEC69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3F3DD-DC35-4FFE-9EF3-F0BFF49D7838}" type="datetimeFigureOut">
              <a:rPr lang="ru-RU"/>
              <a:pPr>
                <a:defRPr/>
              </a:pPr>
              <a:t>17.10.2012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3455B-5100-49AE-8DC5-2BB664E0DA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13E95-F31E-48EE-8EE6-1B97DD6C3907}" type="datetimeFigureOut">
              <a:rPr lang="ru-RU"/>
              <a:pPr>
                <a:defRPr/>
              </a:pPr>
              <a:t>17.10.2012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6078D-6245-4500-8F04-BEE112504A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05CE8-6E9F-4CFB-9292-659E18422B63}" type="datetimeFigureOut">
              <a:rPr lang="ru-RU"/>
              <a:pPr>
                <a:defRPr/>
              </a:pPr>
              <a:t>17.10.2012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07F16-3E09-47B5-93C6-1AB3D7C13A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2FBA0-4FC9-4299-A3DC-9356CF710285}" type="datetimeFigureOut">
              <a:rPr lang="ru-RU"/>
              <a:pPr>
                <a:defRPr/>
              </a:pPr>
              <a:t>17.10.2012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C306A-DDD6-4D60-A4A6-D3781947B7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2CAAFA-E578-4528-947C-22D1D1A20993}" type="datetimeFigureOut">
              <a:rPr lang="ru-RU"/>
              <a:pPr>
                <a:defRPr/>
              </a:pPr>
              <a:t>17.10.2012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2D8A6C6-5007-4A9A-B6FD-87D1DCD272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18" r:id="rId2"/>
    <p:sldLayoutId id="2147483717" r:id="rId3"/>
    <p:sldLayoutId id="2147483716" r:id="rId4"/>
    <p:sldLayoutId id="2147483715" r:id="rId5"/>
    <p:sldLayoutId id="2147483714" r:id="rId6"/>
    <p:sldLayoutId id="2147483713" r:id="rId7"/>
    <p:sldLayoutId id="2147483712" r:id="rId8"/>
    <p:sldLayoutId id="2147483711" r:id="rId9"/>
    <p:sldLayoutId id="2147483710" r:id="rId10"/>
    <p:sldLayoutId id="214748370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57689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indent="-7620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ЦЕЛИ,  ЗАДАЧИ И</a:t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 НАПРАВЛЕНИЯ </a:t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ДЕЯТЕЛЬНОСТИ ГОРОДСКИХ МЕТОДИЧЕСКИХ ОБЪЕДИНЕНИЙ </a:t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2012-2013</a:t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учебном году.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12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ГМО - звено методической службы  города 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8" y="1857375"/>
            <a:ext cx="8501062" cy="4268788"/>
          </a:xfrm>
        </p:spPr>
        <p:txBody>
          <a:bodyPr rtlCol="0">
            <a:normAutofit fontScale="92500" lnSpcReduction="2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/>
          </a:p>
          <a:p>
            <a:pPr indent="15875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9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Городское методическое объединение</a:t>
            </a:r>
          </a:p>
          <a:p>
            <a:pPr indent="15875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9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общественно – профессиональное объединение педагогов</a:t>
            </a:r>
          </a:p>
          <a:p>
            <a:pPr indent="15875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9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образовательных учреждений города, </a:t>
            </a:r>
          </a:p>
          <a:p>
            <a:pPr indent="15875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9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являющееся составной  частью методической службы города и государственно-общественного управления образованием.</a:t>
            </a:r>
            <a:endParaRPr lang="ru-RU" sz="39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9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ГОРОДСКАЯ </a:t>
            </a:r>
            <a:br>
              <a:rPr lang="ru-RU" sz="49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МЕТОДИЧЕСКАЯ   ТЕМА</a:t>
            </a: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"Развитие кадрового потенциала муниципальной образовательной системы города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Снежинска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в контексте современной государственной политики в сфере образования".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indent="-76200" algn="just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методической работы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indent="-76200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Методическое сопровождение развития кадрового потенциала муниципальной образовательной системы города в условиях внедрения ФГОС НОО и подготовки к внедрению ФГОС ООО.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</a:t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ДЕЯТЕЛЬНОСТИ  ГМО</a:t>
            </a:r>
            <a:endParaRPr lang="ru-RU" sz="40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indent="-7620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1.Обеспечить изучение педагогами актуальных нормативных документов: </a:t>
            </a:r>
          </a:p>
          <a:p>
            <a:pPr marL="266700" indent="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Закона РФ «Об образовании»    (редакция 2012г.); </a:t>
            </a:r>
          </a:p>
          <a:p>
            <a:pPr marL="266700" indent="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ФГОС ООО, утверждённом приказом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МОиН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РФ 17.12.2010 г. </a:t>
            </a:r>
          </a:p>
          <a:p>
            <a:pPr marL="26670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№ 1897.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541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Документы введения </a:t>
            </a:r>
            <a:br>
              <a:rPr lang="ru-RU" sz="49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ФГОС ООО (федеральные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fontAlgn="auto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>Приказ </a:t>
            </a:r>
            <a:r>
              <a:rPr lang="ru-RU" sz="4600" b="1" dirty="0" err="1" smtClean="0">
                <a:latin typeface="Times New Roman" pitchFamily="18" charset="0"/>
                <a:cs typeface="Times New Roman" pitchFamily="18" charset="0"/>
              </a:rPr>
              <a:t>МОиН</a:t>
            </a: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> РФ № 373 от 06 октября 2009г. «Об утверждении и введении в действие Федерального государственного образовательного стандарта начального общего образования». Зарегистрирован в Минюсте России 22 декабря 2009 г., регистрационный № 15785 (с изменениями Приказы </a:t>
            </a:r>
            <a:r>
              <a:rPr lang="ru-RU" sz="4600" b="1" dirty="0" err="1" smtClean="0">
                <a:latin typeface="Times New Roman" pitchFamily="18" charset="0"/>
                <a:cs typeface="Times New Roman" pitchFamily="18" charset="0"/>
              </a:rPr>
              <a:t>МОиН</a:t>
            </a: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> РФ № 1241 от 26.11.2010, № 2357 от 22.09. 2011г </a:t>
            </a:r>
            <a:r>
              <a:rPr lang="ru-RU" sz="4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" y="-714375"/>
            <a:ext cx="8229600" cy="178593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Документы введения </a:t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ФГОС ООО (федеральные)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1285875"/>
            <a:ext cx="8229600" cy="5286375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Приказ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МОиН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РФ №1897 от 17 декабря 2010г. «Об утверждении Федерального государственного образовательного стандарта основного общего образования».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Приказ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МОиН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РФ № 413 от 17 мая 2012 г. «Об утверждении Федерального государственного образовательного стандарта среднего (полного) общего образования».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-357188"/>
            <a:ext cx="8229600" cy="178593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9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Документы введения </a:t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ФГОС ООО (региональные)</a:t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8" y="1428750"/>
            <a:ext cx="8429625" cy="5214938"/>
          </a:xfrm>
        </p:spPr>
        <p:txBody>
          <a:bodyPr rtlCol="0">
            <a:normAutofit fontScale="47500" lnSpcReduction="2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5800" b="1" dirty="0" smtClean="0">
                <a:latin typeface="Times New Roman" pitchFamily="18" charset="0"/>
                <a:cs typeface="Times New Roman" pitchFamily="18" charset="0"/>
              </a:rPr>
              <a:t>Приказ </a:t>
            </a:r>
            <a:r>
              <a:rPr lang="ru-RU" sz="5800" b="1" dirty="0" err="1" smtClean="0">
                <a:latin typeface="Times New Roman" pitchFamily="18" charset="0"/>
                <a:cs typeface="Times New Roman" pitchFamily="18" charset="0"/>
              </a:rPr>
              <a:t>МОиН</a:t>
            </a:r>
            <a:r>
              <a:rPr lang="ru-RU" sz="5800" b="1" dirty="0" smtClean="0">
                <a:latin typeface="Times New Roman" pitchFamily="18" charset="0"/>
                <a:cs typeface="Times New Roman" pitchFamily="18" charset="0"/>
              </a:rPr>
              <a:t> Челябинской области № 02-600 от 05.10.2010 г. «Об утверждении плана действий по модернизации общего образования в Челябинской области на 2011-2015 годы, направленных на реализацию национальной образовательной инициативы «Наша новая школа»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5800" b="1" dirty="0" smtClean="0">
                <a:latin typeface="Times New Roman" pitchFamily="18" charset="0"/>
                <a:cs typeface="Times New Roman" pitchFamily="18" charset="0"/>
              </a:rPr>
              <a:t>Приказ </a:t>
            </a:r>
            <a:r>
              <a:rPr lang="ru-RU" sz="5800" b="1" dirty="0" err="1" smtClean="0">
                <a:latin typeface="Times New Roman" pitchFamily="18" charset="0"/>
                <a:cs typeface="Times New Roman" pitchFamily="18" charset="0"/>
              </a:rPr>
              <a:t>МОиН</a:t>
            </a:r>
            <a:r>
              <a:rPr lang="ru-RU" sz="5800" b="1" dirty="0" smtClean="0">
                <a:latin typeface="Times New Roman" pitchFamily="18" charset="0"/>
                <a:cs typeface="Times New Roman" pitchFamily="18" charset="0"/>
              </a:rPr>
              <a:t> Челябинской области № 01-438 от 28.06.2010 г. «О введении федеральных государственных образовательных стандартов начального общего образования в образовательных учреждениях Челябинской области с 01.09.2010 г.»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Документы введения </a:t>
            </a:r>
            <a:b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ФГОС ООО (региональные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Приказ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МОиН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Челябинской области</a:t>
            </a:r>
          </a:p>
          <a:p>
            <a:pPr indent="-7620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№ 103/651 от 01 февраля 2012 г. «О внесении изменений в основные образовательные программы начального общего образования общеобразовательных учреждений Челябинской области»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285750"/>
            <a:ext cx="8229600" cy="150018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Документы введения 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ФГОС ООО (региональные)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1785938"/>
            <a:ext cx="8229600" cy="52863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Инструктивно - методические  письма: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«Об организации образовательного процесса в ОУ Челябинской области в 2011-2012 учебном году, реализующих ООП НОО в соответствии ФГОС НОО» от 18.07.2011 № 103/ 4286;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 Об особенностях преподавания учебных предметов в ОУ Чел. Обл. в 2012-2013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уч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году» от 10. 07.2012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№ 74/5135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деятельности ГМО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1571625"/>
            <a:ext cx="8229600" cy="4525963"/>
          </a:xfrm>
        </p:spPr>
        <p:txBody>
          <a:bodyPr rtlCol="0">
            <a:normAutofit fontScale="2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6700" b="1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400" b="1" dirty="0" smtClean="0">
                <a:latin typeface="Times New Roman" pitchFamily="18" charset="0"/>
                <a:cs typeface="Times New Roman" pitchFamily="18" charset="0"/>
              </a:rPr>
              <a:t>2. Организовать творческие  и проблемные группы членов ГМО по разработке  </a:t>
            </a:r>
            <a:r>
              <a:rPr lang="ru-RU" sz="14400" b="1" i="1" dirty="0" smtClean="0">
                <a:latin typeface="Times New Roman" pitchFamily="18" charset="0"/>
                <a:cs typeface="Times New Roman" pitchFamily="18" charset="0"/>
              </a:rPr>
              <a:t>предметных программ </a:t>
            </a:r>
            <a:r>
              <a:rPr lang="ru-RU" sz="144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400" b="1" i="1" dirty="0" smtClean="0">
                <a:latin typeface="Times New Roman" pitchFamily="18" charset="0"/>
                <a:cs typeface="Times New Roman" pitchFamily="18" charset="0"/>
              </a:rPr>
              <a:t>программ </a:t>
            </a:r>
            <a:r>
              <a:rPr lang="ru-RU" sz="1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400" b="1" i="1" dirty="0" smtClean="0">
                <a:latin typeface="Times New Roman" pitchFamily="18" charset="0"/>
                <a:cs typeface="Times New Roman" pitchFamily="18" charset="0"/>
              </a:rPr>
              <a:t>внеурочной деятельности </a:t>
            </a:r>
            <a:r>
              <a:rPr lang="ru-RU" sz="14400" b="1" dirty="0" smtClean="0">
                <a:latin typeface="Times New Roman" pitchFamily="18" charset="0"/>
                <a:cs typeface="Times New Roman" pitchFamily="18" charset="0"/>
              </a:rPr>
              <a:t>школьников в целях обеспечения перехода на ФГОС ООО.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14400" b="1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14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400" b="1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деятельности ГМО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313"/>
            <a:ext cx="8229600" cy="5214937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. Инициировать  участие педагогов  в сетевых  сообществ в целях повышения профессиональной компетентности 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(доля учителей, участвующих в деятельности профессиональных сетевых сообществ и </a:t>
            </a:r>
            <a:r>
              <a:rPr lang="ru-RU" sz="4000" b="1" i="1" dirty="0" err="1" smtClean="0">
                <a:latin typeface="Times New Roman" pitchFamily="18" charset="0"/>
                <a:cs typeface="Times New Roman" pitchFamily="18" charset="0"/>
              </a:rPr>
              <a:t>саморегулируемых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 организаций, регулярно получающих в них профессиональную помощь и  поддержку, от общей численности учителей -  60%).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деятельности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ГМО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867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15875">
              <a:buFont typeface="Arial" charset="0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 4. Оказывать методическую поддержку  членам ГМО - участникам профессиональных  конкурсов, проводимых в рамках ПНПО, проекта «Школа Росатома» и в региональном конкурсе «Новой школе – новые стандарты».</a:t>
            </a: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деятельности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ГМО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5. Осуществлять методическое сопровождение нового порядка аттестации педагогических работников через участие  в экспертизе профессиональной деятельности аттестующихся педагогов (согласно приказу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МОиН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Челябинской области);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деятельности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ГМО</a:t>
            </a:r>
            <a:endParaRPr lang="ru-RU" dirty="0"/>
          </a:p>
        </p:txBody>
      </p:sp>
      <p:sp>
        <p:nvSpPr>
          <p:cNvPr id="3072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6. Продолжить практику сотрудничества с ГБОУ ДПО ЧИППКРО, ЧГПУ и другими  организациями  в осуществлении  качественной подготовки выпускников основной и полной средней школы к итоговой аттестации.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деятельности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ГМО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174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7.Продолжить работу членов ГМО  в предметных комиссиях итоговой аттестации выпускников основной школы, в оргкомитете и в составе жюри муниципального этапа Всероссийской олимпиады школьников.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деятельности ГМО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indent="15875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indent="15875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8. Осуществлять методическое сопровождение работы по воспитанию у детей и подростков патриотизма, гражданственности, нравственности, формированию навыков здорового образа жизни.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направления деятельности ГМО 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379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15875">
              <a:buFont typeface="Arial" charset="0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1.Методическое, организационное, информационное обеспечение внедрения  ФГОС начального общего образования; </a:t>
            </a:r>
          </a:p>
          <a:p>
            <a:pPr indent="15875">
              <a:buFont typeface="Arial" charset="0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2.Изучение обобщение и распространение опыта работы по системно - деятельностному подходу в обучении младших школьников.</a:t>
            </a: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направления деятельности ГМО 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indent="15875" fontAlgn="auto">
              <a:spcAft>
                <a:spcPts val="0"/>
              </a:spcAft>
              <a:buFont typeface="Arial" pitchFamily="34" charset="0"/>
              <a:buAutoNum type="arabicPeriod" startAt="3"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Методическое, организационное, информационное обеспечение изучения содержания ФГОС основного общего образования.</a:t>
            </a:r>
          </a:p>
          <a:p>
            <a:pPr indent="15875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4. Организация работы по повышению качества подготовки выпускников основной и полной средней школы  к государственной итоговой аттестации и единого государственного экзамена.</a:t>
            </a:r>
          </a:p>
          <a:p>
            <a:pPr indent="15875" fontAlgn="auto">
              <a:spcAft>
                <a:spcPts val="0"/>
              </a:spcAft>
              <a:buFont typeface="Arial" pitchFamily="34" charset="0"/>
              <a:buAutoNum type="arabicPeriod" startAt="3"/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направления деятельности ГМО 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5. Инициирование работы  педагогов по выявлению и привлечению одарённых  детей к участию: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во Всероссийской олимпиаде школьников;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 конкурсах, фестивалях, соревнованиях;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 научно - исследовательской деятельности  и др.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1004</TotalTime>
  <Words>619</Words>
  <Application>Microsoft Office PowerPoint</Application>
  <PresentationFormat>Экран (4:3)</PresentationFormat>
  <Paragraphs>67</Paragraphs>
  <Slides>20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Calibri</vt:lpstr>
      <vt:lpstr>Arial</vt:lpstr>
      <vt:lpstr>Times New Roman</vt:lpstr>
      <vt:lpstr>Тема Office</vt:lpstr>
      <vt:lpstr>Слайд 1</vt:lpstr>
      <vt:lpstr>ГМО - звено методической службы  города </vt:lpstr>
      <vt:lpstr>  ГОРОДСКАЯ  МЕТОДИЧЕСКАЯ   ТЕМА  </vt:lpstr>
      <vt:lpstr>Цель методической работы</vt:lpstr>
      <vt:lpstr>ЗАДАЧИ  ДЕЯТЕЛЬНОСТИ  ГМО</vt:lpstr>
      <vt:lpstr> Документы введения  ФГОС ООО (федеральные) </vt:lpstr>
      <vt:lpstr>  Документы введения  ФГОС ООО (федеральные) </vt:lpstr>
      <vt:lpstr> Документы введения  ФГОС ООО (региональные) </vt:lpstr>
      <vt:lpstr> Документы введения  ФГОС ООО (региональные) </vt:lpstr>
      <vt:lpstr>Документы введения  ФГОС ООО (региональные)</vt:lpstr>
      <vt:lpstr>Задачи деятельности ГМО</vt:lpstr>
      <vt:lpstr>Задачи деятельности ГМО</vt:lpstr>
      <vt:lpstr>Задачи деятельности ГМО</vt:lpstr>
      <vt:lpstr>Задачи деятельности ГМО</vt:lpstr>
      <vt:lpstr>Задачи деятельности ГМО</vt:lpstr>
      <vt:lpstr>Задачи деятельности ГМО</vt:lpstr>
      <vt:lpstr>Задачи деятельности ГМО</vt:lpstr>
      <vt:lpstr>Основные направления деятельности ГМО </vt:lpstr>
      <vt:lpstr>Основные направления деятельности ГМО </vt:lpstr>
      <vt:lpstr>Основные направления деятельности ГМО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основных направлениях деятельности ГМО в 2011-2012 учебном году</dc:title>
  <dc:creator>Шаталова</dc:creator>
  <cp:lastModifiedBy>Жуков Г.В.</cp:lastModifiedBy>
  <cp:revision>167</cp:revision>
  <dcterms:created xsi:type="dcterms:W3CDTF">2011-09-08T07:52:47Z</dcterms:created>
  <dcterms:modified xsi:type="dcterms:W3CDTF">2012-10-17T08:32:40Z</dcterms:modified>
</cp:coreProperties>
</file>